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 id="2147483972" r:id="rId2"/>
    <p:sldMasterId id="2147483984" r:id="rId3"/>
  </p:sldMasterIdLst>
  <p:notesMasterIdLst>
    <p:notesMasterId r:id="rId235"/>
  </p:notesMasterIdLst>
  <p:sldIdLst>
    <p:sldId id="256" r:id="rId4"/>
    <p:sldId id="285" r:id="rId5"/>
    <p:sldId id="257" r:id="rId6"/>
    <p:sldId id="300" r:id="rId7"/>
    <p:sldId id="258" r:id="rId8"/>
    <p:sldId id="301" r:id="rId9"/>
    <p:sldId id="259" r:id="rId10"/>
    <p:sldId id="302" r:id="rId11"/>
    <p:sldId id="260" r:id="rId12"/>
    <p:sldId id="303" r:id="rId13"/>
    <p:sldId id="261" r:id="rId14"/>
    <p:sldId id="304" r:id="rId15"/>
    <p:sldId id="262" r:id="rId16"/>
    <p:sldId id="305" r:id="rId17"/>
    <p:sldId id="263" r:id="rId18"/>
    <p:sldId id="306" r:id="rId19"/>
    <p:sldId id="264" r:id="rId20"/>
    <p:sldId id="307" r:id="rId21"/>
    <p:sldId id="265" r:id="rId22"/>
    <p:sldId id="308" r:id="rId23"/>
    <p:sldId id="266" r:id="rId24"/>
    <p:sldId id="309" r:id="rId25"/>
    <p:sldId id="267" r:id="rId26"/>
    <p:sldId id="310" r:id="rId27"/>
    <p:sldId id="268" r:id="rId28"/>
    <p:sldId id="311" r:id="rId29"/>
    <p:sldId id="269" r:id="rId30"/>
    <p:sldId id="312" r:id="rId31"/>
    <p:sldId id="270" r:id="rId32"/>
    <p:sldId id="313" r:id="rId33"/>
    <p:sldId id="271" r:id="rId34"/>
    <p:sldId id="314" r:id="rId35"/>
    <p:sldId id="272" r:id="rId36"/>
    <p:sldId id="315" r:id="rId37"/>
    <p:sldId id="273" r:id="rId38"/>
    <p:sldId id="316" r:id="rId39"/>
    <p:sldId id="274" r:id="rId40"/>
    <p:sldId id="317" r:id="rId41"/>
    <p:sldId id="275" r:id="rId42"/>
    <p:sldId id="318" r:id="rId43"/>
    <p:sldId id="276" r:id="rId44"/>
    <p:sldId id="319" r:id="rId45"/>
    <p:sldId id="277" r:id="rId46"/>
    <p:sldId id="320" r:id="rId47"/>
    <p:sldId id="278" r:id="rId48"/>
    <p:sldId id="321" r:id="rId49"/>
    <p:sldId id="279" r:id="rId50"/>
    <p:sldId id="322" r:id="rId51"/>
    <p:sldId id="280" r:id="rId52"/>
    <p:sldId id="323" r:id="rId53"/>
    <p:sldId id="281" r:id="rId54"/>
    <p:sldId id="324" r:id="rId55"/>
    <p:sldId id="282" r:id="rId56"/>
    <p:sldId id="325" r:id="rId57"/>
    <p:sldId id="283" r:id="rId58"/>
    <p:sldId id="326" r:id="rId59"/>
    <p:sldId id="284" r:id="rId60"/>
    <p:sldId id="327" r:id="rId61"/>
    <p:sldId id="286" r:id="rId62"/>
    <p:sldId id="287" r:id="rId63"/>
    <p:sldId id="328" r:id="rId64"/>
    <p:sldId id="288" r:id="rId65"/>
    <p:sldId id="329" r:id="rId66"/>
    <p:sldId id="289" r:id="rId67"/>
    <p:sldId id="330" r:id="rId68"/>
    <p:sldId id="290" r:id="rId69"/>
    <p:sldId id="331" r:id="rId70"/>
    <p:sldId id="291" r:id="rId71"/>
    <p:sldId id="332" r:id="rId72"/>
    <p:sldId id="292" r:id="rId73"/>
    <p:sldId id="333" r:id="rId74"/>
    <p:sldId id="293" r:id="rId75"/>
    <p:sldId id="334" r:id="rId76"/>
    <p:sldId id="294" r:id="rId77"/>
    <p:sldId id="335" r:id="rId78"/>
    <p:sldId id="295" r:id="rId79"/>
    <p:sldId id="336" r:id="rId80"/>
    <p:sldId id="296" r:id="rId81"/>
    <p:sldId id="337" r:id="rId82"/>
    <p:sldId id="297" r:id="rId83"/>
    <p:sldId id="338" r:id="rId84"/>
    <p:sldId id="298" r:id="rId85"/>
    <p:sldId id="339" r:id="rId86"/>
    <p:sldId id="299" r:id="rId87"/>
    <p:sldId id="340" r:id="rId88"/>
    <p:sldId id="341" r:id="rId89"/>
    <p:sldId id="386" r:id="rId90"/>
    <p:sldId id="342" r:id="rId91"/>
    <p:sldId id="387" r:id="rId92"/>
    <p:sldId id="343" r:id="rId93"/>
    <p:sldId id="388" r:id="rId94"/>
    <p:sldId id="344" r:id="rId95"/>
    <p:sldId id="389" r:id="rId96"/>
    <p:sldId id="345" r:id="rId97"/>
    <p:sldId id="390" r:id="rId98"/>
    <p:sldId id="346" r:id="rId99"/>
    <p:sldId id="391" r:id="rId100"/>
    <p:sldId id="347" r:id="rId101"/>
    <p:sldId id="392" r:id="rId102"/>
    <p:sldId id="348" r:id="rId103"/>
    <p:sldId id="393" r:id="rId104"/>
    <p:sldId id="349" r:id="rId105"/>
    <p:sldId id="394" r:id="rId106"/>
    <p:sldId id="350" r:id="rId107"/>
    <p:sldId id="395" r:id="rId108"/>
    <p:sldId id="351" r:id="rId109"/>
    <p:sldId id="396" r:id="rId110"/>
    <p:sldId id="352" r:id="rId111"/>
    <p:sldId id="397" r:id="rId112"/>
    <p:sldId id="353" r:id="rId113"/>
    <p:sldId id="398" r:id="rId114"/>
    <p:sldId id="354" r:id="rId115"/>
    <p:sldId id="399" r:id="rId116"/>
    <p:sldId id="355" r:id="rId117"/>
    <p:sldId id="400" r:id="rId118"/>
    <p:sldId id="356" r:id="rId119"/>
    <p:sldId id="401" r:id="rId120"/>
    <p:sldId id="357" r:id="rId121"/>
    <p:sldId id="402" r:id="rId122"/>
    <p:sldId id="358" r:id="rId123"/>
    <p:sldId id="403" r:id="rId124"/>
    <p:sldId id="359" r:id="rId125"/>
    <p:sldId id="360" r:id="rId126"/>
    <p:sldId id="404" r:id="rId127"/>
    <p:sldId id="361" r:id="rId128"/>
    <p:sldId id="405" r:id="rId129"/>
    <p:sldId id="362" r:id="rId130"/>
    <p:sldId id="406" r:id="rId131"/>
    <p:sldId id="363" r:id="rId132"/>
    <p:sldId id="407" r:id="rId133"/>
    <p:sldId id="364" r:id="rId134"/>
    <p:sldId id="408" r:id="rId135"/>
    <p:sldId id="365" r:id="rId136"/>
    <p:sldId id="409" r:id="rId137"/>
    <p:sldId id="366" r:id="rId138"/>
    <p:sldId id="410" r:id="rId139"/>
    <p:sldId id="367" r:id="rId140"/>
    <p:sldId id="411" r:id="rId141"/>
    <p:sldId id="368" r:id="rId142"/>
    <p:sldId id="412" r:id="rId143"/>
    <p:sldId id="369" r:id="rId144"/>
    <p:sldId id="413" r:id="rId145"/>
    <p:sldId id="370" r:id="rId146"/>
    <p:sldId id="414" r:id="rId147"/>
    <p:sldId id="371" r:id="rId148"/>
    <p:sldId id="415" r:id="rId149"/>
    <p:sldId id="372" r:id="rId150"/>
    <p:sldId id="416" r:id="rId151"/>
    <p:sldId id="373" r:id="rId152"/>
    <p:sldId id="417" r:id="rId153"/>
    <p:sldId id="374" r:id="rId154"/>
    <p:sldId id="418" r:id="rId155"/>
    <p:sldId id="375" r:id="rId156"/>
    <p:sldId id="419" r:id="rId157"/>
    <p:sldId id="376" r:id="rId158"/>
    <p:sldId id="420" r:id="rId159"/>
    <p:sldId id="377" r:id="rId160"/>
    <p:sldId id="421" r:id="rId161"/>
    <p:sldId id="378" r:id="rId162"/>
    <p:sldId id="422" r:id="rId163"/>
    <p:sldId id="379" r:id="rId164"/>
    <p:sldId id="423" r:id="rId165"/>
    <p:sldId id="380" r:id="rId166"/>
    <p:sldId id="424" r:id="rId167"/>
    <p:sldId id="381" r:id="rId168"/>
    <p:sldId id="425" r:id="rId169"/>
    <p:sldId id="382" r:id="rId170"/>
    <p:sldId id="426" r:id="rId171"/>
    <p:sldId id="383" r:id="rId172"/>
    <p:sldId id="427" r:id="rId173"/>
    <p:sldId id="384" r:id="rId174"/>
    <p:sldId id="428" r:id="rId175"/>
    <p:sldId id="385" r:id="rId176"/>
    <p:sldId id="429" r:id="rId177"/>
    <p:sldId id="430" r:id="rId178"/>
    <p:sldId id="431" r:id="rId179"/>
    <p:sldId id="460" r:id="rId180"/>
    <p:sldId id="432" r:id="rId181"/>
    <p:sldId id="461" r:id="rId182"/>
    <p:sldId id="433" r:id="rId183"/>
    <p:sldId id="434" r:id="rId184"/>
    <p:sldId id="435" r:id="rId185"/>
    <p:sldId id="462" r:id="rId186"/>
    <p:sldId id="436" r:id="rId187"/>
    <p:sldId id="463" r:id="rId188"/>
    <p:sldId id="437" r:id="rId189"/>
    <p:sldId id="464" r:id="rId190"/>
    <p:sldId id="438" r:id="rId191"/>
    <p:sldId id="465" r:id="rId192"/>
    <p:sldId id="439" r:id="rId193"/>
    <p:sldId id="466" r:id="rId194"/>
    <p:sldId id="440" r:id="rId195"/>
    <p:sldId id="467" r:id="rId196"/>
    <p:sldId id="441" r:id="rId197"/>
    <p:sldId id="468" r:id="rId198"/>
    <p:sldId id="442" r:id="rId199"/>
    <p:sldId id="469" r:id="rId200"/>
    <p:sldId id="443" r:id="rId201"/>
    <p:sldId id="470" r:id="rId202"/>
    <p:sldId id="444" r:id="rId203"/>
    <p:sldId id="471" r:id="rId204"/>
    <p:sldId id="445" r:id="rId205"/>
    <p:sldId id="472" r:id="rId206"/>
    <p:sldId id="446" r:id="rId207"/>
    <p:sldId id="473" r:id="rId208"/>
    <p:sldId id="447" r:id="rId209"/>
    <p:sldId id="474" r:id="rId210"/>
    <p:sldId id="448" r:id="rId211"/>
    <p:sldId id="475" r:id="rId212"/>
    <p:sldId id="449" r:id="rId213"/>
    <p:sldId id="476" r:id="rId214"/>
    <p:sldId id="450" r:id="rId215"/>
    <p:sldId id="477" r:id="rId216"/>
    <p:sldId id="451" r:id="rId217"/>
    <p:sldId id="478" r:id="rId218"/>
    <p:sldId id="452" r:id="rId219"/>
    <p:sldId id="479" r:id="rId220"/>
    <p:sldId id="453" r:id="rId221"/>
    <p:sldId id="480" r:id="rId222"/>
    <p:sldId id="454" r:id="rId223"/>
    <p:sldId id="481" r:id="rId224"/>
    <p:sldId id="455" r:id="rId225"/>
    <p:sldId id="482" r:id="rId226"/>
    <p:sldId id="456" r:id="rId227"/>
    <p:sldId id="483" r:id="rId228"/>
    <p:sldId id="457" r:id="rId229"/>
    <p:sldId id="484" r:id="rId230"/>
    <p:sldId id="458" r:id="rId231"/>
    <p:sldId id="485" r:id="rId232"/>
    <p:sldId id="459" r:id="rId233"/>
    <p:sldId id="486" r:id="rId2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63" Type="http://schemas.openxmlformats.org/officeDocument/2006/relationships/slide" Target="slides/slide60.xml"/><Relationship Id="rId84" Type="http://schemas.openxmlformats.org/officeDocument/2006/relationships/slide" Target="slides/slide81.xml"/><Relationship Id="rId138" Type="http://schemas.openxmlformats.org/officeDocument/2006/relationships/slide" Target="slides/slide135.xml"/><Relationship Id="rId159" Type="http://schemas.openxmlformats.org/officeDocument/2006/relationships/slide" Target="slides/slide156.xml"/><Relationship Id="rId170" Type="http://schemas.openxmlformats.org/officeDocument/2006/relationships/slide" Target="slides/slide167.xml"/><Relationship Id="rId191" Type="http://schemas.openxmlformats.org/officeDocument/2006/relationships/slide" Target="slides/slide188.xml"/><Relationship Id="rId205" Type="http://schemas.openxmlformats.org/officeDocument/2006/relationships/slide" Target="slides/slide202.xml"/><Relationship Id="rId226" Type="http://schemas.openxmlformats.org/officeDocument/2006/relationships/slide" Target="slides/slide22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53" Type="http://schemas.openxmlformats.org/officeDocument/2006/relationships/slide" Target="slides/slide50.xml"/><Relationship Id="rId74" Type="http://schemas.openxmlformats.org/officeDocument/2006/relationships/slide" Target="slides/slide71.xml"/><Relationship Id="rId128" Type="http://schemas.openxmlformats.org/officeDocument/2006/relationships/slide" Target="slides/slide125.xml"/><Relationship Id="rId149" Type="http://schemas.openxmlformats.org/officeDocument/2006/relationships/slide" Target="slides/slide146.xml"/><Relationship Id="rId5" Type="http://schemas.openxmlformats.org/officeDocument/2006/relationships/slide" Target="slides/slide2.xml"/><Relationship Id="rId95" Type="http://schemas.openxmlformats.org/officeDocument/2006/relationships/slide" Target="slides/slide92.xml"/><Relationship Id="rId160" Type="http://schemas.openxmlformats.org/officeDocument/2006/relationships/slide" Target="slides/slide157.xml"/><Relationship Id="rId181" Type="http://schemas.openxmlformats.org/officeDocument/2006/relationships/slide" Target="slides/slide178.xml"/><Relationship Id="rId216" Type="http://schemas.openxmlformats.org/officeDocument/2006/relationships/slide" Target="slides/slide213.xml"/><Relationship Id="rId237" Type="http://schemas.openxmlformats.org/officeDocument/2006/relationships/viewProps" Target="viewProps.xml"/><Relationship Id="rId22" Type="http://schemas.openxmlformats.org/officeDocument/2006/relationships/slide" Target="slides/slide19.xml"/><Relationship Id="rId43" Type="http://schemas.openxmlformats.org/officeDocument/2006/relationships/slide" Target="slides/slide40.xml"/><Relationship Id="rId64" Type="http://schemas.openxmlformats.org/officeDocument/2006/relationships/slide" Target="slides/slide61.xml"/><Relationship Id="rId118" Type="http://schemas.openxmlformats.org/officeDocument/2006/relationships/slide" Target="slides/slide115.xml"/><Relationship Id="rId139" Type="http://schemas.openxmlformats.org/officeDocument/2006/relationships/slide" Target="slides/slide136.xml"/><Relationship Id="rId80" Type="http://schemas.openxmlformats.org/officeDocument/2006/relationships/slide" Target="slides/slide77.xml"/><Relationship Id="rId85" Type="http://schemas.openxmlformats.org/officeDocument/2006/relationships/slide" Target="slides/slide82.xml"/><Relationship Id="rId150" Type="http://schemas.openxmlformats.org/officeDocument/2006/relationships/slide" Target="slides/slide147.xml"/><Relationship Id="rId155" Type="http://schemas.openxmlformats.org/officeDocument/2006/relationships/slide" Target="slides/slide152.xml"/><Relationship Id="rId171" Type="http://schemas.openxmlformats.org/officeDocument/2006/relationships/slide" Target="slides/slide168.xml"/><Relationship Id="rId176" Type="http://schemas.openxmlformats.org/officeDocument/2006/relationships/slide" Target="slides/slide173.xml"/><Relationship Id="rId192" Type="http://schemas.openxmlformats.org/officeDocument/2006/relationships/slide" Target="slides/slide189.xml"/><Relationship Id="rId197" Type="http://schemas.openxmlformats.org/officeDocument/2006/relationships/slide" Target="slides/slide194.xml"/><Relationship Id="rId206" Type="http://schemas.openxmlformats.org/officeDocument/2006/relationships/slide" Target="slides/slide203.xml"/><Relationship Id="rId227" Type="http://schemas.openxmlformats.org/officeDocument/2006/relationships/slide" Target="slides/slide224.xml"/><Relationship Id="rId201" Type="http://schemas.openxmlformats.org/officeDocument/2006/relationships/slide" Target="slides/slide198.xml"/><Relationship Id="rId222" Type="http://schemas.openxmlformats.org/officeDocument/2006/relationships/slide" Target="slides/slide219.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slide" Target="slides/slide121.xml"/><Relationship Id="rId129" Type="http://schemas.openxmlformats.org/officeDocument/2006/relationships/slide" Target="slides/slide126.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40" Type="http://schemas.openxmlformats.org/officeDocument/2006/relationships/slide" Target="slides/slide137.xml"/><Relationship Id="rId145" Type="http://schemas.openxmlformats.org/officeDocument/2006/relationships/slide" Target="slides/slide142.xml"/><Relationship Id="rId161" Type="http://schemas.openxmlformats.org/officeDocument/2006/relationships/slide" Target="slides/slide158.xml"/><Relationship Id="rId166" Type="http://schemas.openxmlformats.org/officeDocument/2006/relationships/slide" Target="slides/slide163.xml"/><Relationship Id="rId182" Type="http://schemas.openxmlformats.org/officeDocument/2006/relationships/slide" Target="slides/slide179.xml"/><Relationship Id="rId187" Type="http://schemas.openxmlformats.org/officeDocument/2006/relationships/slide" Target="slides/slide184.xml"/><Relationship Id="rId217" Type="http://schemas.openxmlformats.org/officeDocument/2006/relationships/slide" Target="slides/slide214.xml"/><Relationship Id="rId1" Type="http://schemas.openxmlformats.org/officeDocument/2006/relationships/slideMaster" Target="slideMasters/slideMaster1.xml"/><Relationship Id="rId6" Type="http://schemas.openxmlformats.org/officeDocument/2006/relationships/slide" Target="slides/slide3.xml"/><Relationship Id="rId212" Type="http://schemas.openxmlformats.org/officeDocument/2006/relationships/slide" Target="slides/slide209.xml"/><Relationship Id="rId233" Type="http://schemas.openxmlformats.org/officeDocument/2006/relationships/slide" Target="slides/slide230.xml"/><Relationship Id="rId238" Type="http://schemas.openxmlformats.org/officeDocument/2006/relationships/theme" Target="theme/theme1.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slide" Target="slides/slide116.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130" Type="http://schemas.openxmlformats.org/officeDocument/2006/relationships/slide" Target="slides/slide127.xml"/><Relationship Id="rId135" Type="http://schemas.openxmlformats.org/officeDocument/2006/relationships/slide" Target="slides/slide132.xml"/><Relationship Id="rId151" Type="http://schemas.openxmlformats.org/officeDocument/2006/relationships/slide" Target="slides/slide148.xml"/><Relationship Id="rId156" Type="http://schemas.openxmlformats.org/officeDocument/2006/relationships/slide" Target="slides/slide153.xml"/><Relationship Id="rId177" Type="http://schemas.openxmlformats.org/officeDocument/2006/relationships/slide" Target="slides/slide174.xml"/><Relationship Id="rId198" Type="http://schemas.openxmlformats.org/officeDocument/2006/relationships/slide" Target="slides/slide195.xml"/><Relationship Id="rId172" Type="http://schemas.openxmlformats.org/officeDocument/2006/relationships/slide" Target="slides/slide169.xml"/><Relationship Id="rId193" Type="http://schemas.openxmlformats.org/officeDocument/2006/relationships/slide" Target="slides/slide190.xml"/><Relationship Id="rId202" Type="http://schemas.openxmlformats.org/officeDocument/2006/relationships/slide" Target="slides/slide199.xml"/><Relationship Id="rId207" Type="http://schemas.openxmlformats.org/officeDocument/2006/relationships/slide" Target="slides/slide204.xml"/><Relationship Id="rId223" Type="http://schemas.openxmlformats.org/officeDocument/2006/relationships/slide" Target="slides/slide220.xml"/><Relationship Id="rId228" Type="http://schemas.openxmlformats.org/officeDocument/2006/relationships/slide" Target="slides/slide225.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slide" Target="slides/slide122.xml"/><Relationship Id="rId141" Type="http://schemas.openxmlformats.org/officeDocument/2006/relationships/slide" Target="slides/slide138.xml"/><Relationship Id="rId146" Type="http://schemas.openxmlformats.org/officeDocument/2006/relationships/slide" Target="slides/slide143.xml"/><Relationship Id="rId167" Type="http://schemas.openxmlformats.org/officeDocument/2006/relationships/slide" Target="slides/slide164.xml"/><Relationship Id="rId188" Type="http://schemas.openxmlformats.org/officeDocument/2006/relationships/slide" Target="slides/slide185.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162" Type="http://schemas.openxmlformats.org/officeDocument/2006/relationships/slide" Target="slides/slide159.xml"/><Relationship Id="rId183" Type="http://schemas.openxmlformats.org/officeDocument/2006/relationships/slide" Target="slides/slide180.xml"/><Relationship Id="rId213" Type="http://schemas.openxmlformats.org/officeDocument/2006/relationships/slide" Target="slides/slide210.xml"/><Relationship Id="rId218" Type="http://schemas.openxmlformats.org/officeDocument/2006/relationships/slide" Target="slides/slide215.xml"/><Relationship Id="rId234" Type="http://schemas.openxmlformats.org/officeDocument/2006/relationships/slide" Target="slides/slide231.xml"/><Relationship Id="rId239"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131" Type="http://schemas.openxmlformats.org/officeDocument/2006/relationships/slide" Target="slides/slide128.xml"/><Relationship Id="rId136" Type="http://schemas.openxmlformats.org/officeDocument/2006/relationships/slide" Target="slides/slide133.xml"/><Relationship Id="rId157" Type="http://schemas.openxmlformats.org/officeDocument/2006/relationships/slide" Target="slides/slide154.xml"/><Relationship Id="rId178" Type="http://schemas.openxmlformats.org/officeDocument/2006/relationships/slide" Target="slides/slide175.xml"/><Relationship Id="rId61" Type="http://schemas.openxmlformats.org/officeDocument/2006/relationships/slide" Target="slides/slide58.xml"/><Relationship Id="rId82" Type="http://schemas.openxmlformats.org/officeDocument/2006/relationships/slide" Target="slides/slide79.xml"/><Relationship Id="rId152" Type="http://schemas.openxmlformats.org/officeDocument/2006/relationships/slide" Target="slides/slide149.xml"/><Relationship Id="rId173" Type="http://schemas.openxmlformats.org/officeDocument/2006/relationships/slide" Target="slides/slide170.xml"/><Relationship Id="rId194" Type="http://schemas.openxmlformats.org/officeDocument/2006/relationships/slide" Target="slides/slide191.xml"/><Relationship Id="rId199" Type="http://schemas.openxmlformats.org/officeDocument/2006/relationships/slide" Target="slides/slide196.xml"/><Relationship Id="rId203" Type="http://schemas.openxmlformats.org/officeDocument/2006/relationships/slide" Target="slides/slide200.xml"/><Relationship Id="rId208" Type="http://schemas.openxmlformats.org/officeDocument/2006/relationships/slide" Target="slides/slide205.xml"/><Relationship Id="rId229" Type="http://schemas.openxmlformats.org/officeDocument/2006/relationships/slide" Target="slides/slide226.xml"/><Relationship Id="rId19" Type="http://schemas.openxmlformats.org/officeDocument/2006/relationships/slide" Target="slides/slide16.xml"/><Relationship Id="rId224" Type="http://schemas.openxmlformats.org/officeDocument/2006/relationships/slide" Target="slides/slide221.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slide" Target="slides/slide123.xml"/><Relationship Id="rId147" Type="http://schemas.openxmlformats.org/officeDocument/2006/relationships/slide" Target="slides/slide144.xml"/><Relationship Id="rId168" Type="http://schemas.openxmlformats.org/officeDocument/2006/relationships/slide" Target="slides/slide165.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142" Type="http://schemas.openxmlformats.org/officeDocument/2006/relationships/slide" Target="slides/slide139.xml"/><Relationship Id="rId163" Type="http://schemas.openxmlformats.org/officeDocument/2006/relationships/slide" Target="slides/slide160.xml"/><Relationship Id="rId184" Type="http://schemas.openxmlformats.org/officeDocument/2006/relationships/slide" Target="slides/slide181.xml"/><Relationship Id="rId189" Type="http://schemas.openxmlformats.org/officeDocument/2006/relationships/slide" Target="slides/slide186.xml"/><Relationship Id="rId219" Type="http://schemas.openxmlformats.org/officeDocument/2006/relationships/slide" Target="slides/slide216.xml"/><Relationship Id="rId3" Type="http://schemas.openxmlformats.org/officeDocument/2006/relationships/slideMaster" Target="slideMasters/slideMaster3.xml"/><Relationship Id="rId214" Type="http://schemas.openxmlformats.org/officeDocument/2006/relationships/slide" Target="slides/slide211.xml"/><Relationship Id="rId230" Type="http://schemas.openxmlformats.org/officeDocument/2006/relationships/slide" Target="slides/slide227.xml"/><Relationship Id="rId235" Type="http://schemas.openxmlformats.org/officeDocument/2006/relationships/notesMaster" Target="notesMasters/notesMaster1.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137" Type="http://schemas.openxmlformats.org/officeDocument/2006/relationships/slide" Target="slides/slide134.xml"/><Relationship Id="rId158" Type="http://schemas.openxmlformats.org/officeDocument/2006/relationships/slide" Target="slides/slide155.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32" Type="http://schemas.openxmlformats.org/officeDocument/2006/relationships/slide" Target="slides/slide129.xml"/><Relationship Id="rId153" Type="http://schemas.openxmlformats.org/officeDocument/2006/relationships/slide" Target="slides/slide150.xml"/><Relationship Id="rId174" Type="http://schemas.openxmlformats.org/officeDocument/2006/relationships/slide" Target="slides/slide171.xml"/><Relationship Id="rId179" Type="http://schemas.openxmlformats.org/officeDocument/2006/relationships/slide" Target="slides/slide176.xml"/><Relationship Id="rId195" Type="http://schemas.openxmlformats.org/officeDocument/2006/relationships/slide" Target="slides/slide192.xml"/><Relationship Id="rId209" Type="http://schemas.openxmlformats.org/officeDocument/2006/relationships/slide" Target="slides/slide206.xml"/><Relationship Id="rId190" Type="http://schemas.openxmlformats.org/officeDocument/2006/relationships/slide" Target="slides/slide187.xml"/><Relationship Id="rId204" Type="http://schemas.openxmlformats.org/officeDocument/2006/relationships/slide" Target="slides/slide201.xml"/><Relationship Id="rId220" Type="http://schemas.openxmlformats.org/officeDocument/2006/relationships/slide" Target="slides/slide217.xml"/><Relationship Id="rId225" Type="http://schemas.openxmlformats.org/officeDocument/2006/relationships/slide" Target="slides/slide222.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27" Type="http://schemas.openxmlformats.org/officeDocument/2006/relationships/slide" Target="slides/slide124.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143" Type="http://schemas.openxmlformats.org/officeDocument/2006/relationships/slide" Target="slides/slide140.xml"/><Relationship Id="rId148" Type="http://schemas.openxmlformats.org/officeDocument/2006/relationships/slide" Target="slides/slide145.xml"/><Relationship Id="rId164" Type="http://schemas.openxmlformats.org/officeDocument/2006/relationships/slide" Target="slides/slide161.xml"/><Relationship Id="rId169" Type="http://schemas.openxmlformats.org/officeDocument/2006/relationships/slide" Target="slides/slide166.xml"/><Relationship Id="rId185" Type="http://schemas.openxmlformats.org/officeDocument/2006/relationships/slide" Target="slides/slide182.xml"/><Relationship Id="rId4" Type="http://schemas.openxmlformats.org/officeDocument/2006/relationships/slide" Target="slides/slide1.xml"/><Relationship Id="rId9" Type="http://schemas.openxmlformats.org/officeDocument/2006/relationships/slide" Target="slides/slide6.xml"/><Relationship Id="rId180" Type="http://schemas.openxmlformats.org/officeDocument/2006/relationships/slide" Target="slides/slide177.xml"/><Relationship Id="rId210" Type="http://schemas.openxmlformats.org/officeDocument/2006/relationships/slide" Target="slides/slide207.xml"/><Relationship Id="rId215" Type="http://schemas.openxmlformats.org/officeDocument/2006/relationships/slide" Target="slides/slide212.xml"/><Relationship Id="rId236" Type="http://schemas.openxmlformats.org/officeDocument/2006/relationships/presProps" Target="presProps.xml"/><Relationship Id="rId26" Type="http://schemas.openxmlformats.org/officeDocument/2006/relationships/slide" Target="slides/slide23.xml"/><Relationship Id="rId231" Type="http://schemas.openxmlformats.org/officeDocument/2006/relationships/slide" Target="slides/slide228.xml"/><Relationship Id="rId47" Type="http://schemas.openxmlformats.org/officeDocument/2006/relationships/slide" Target="slides/slide44.xml"/><Relationship Id="rId68" Type="http://schemas.openxmlformats.org/officeDocument/2006/relationships/slide" Target="slides/slide65.xml"/><Relationship Id="rId89" Type="http://schemas.openxmlformats.org/officeDocument/2006/relationships/slide" Target="slides/slide86.xml"/><Relationship Id="rId112" Type="http://schemas.openxmlformats.org/officeDocument/2006/relationships/slide" Target="slides/slide109.xml"/><Relationship Id="rId133" Type="http://schemas.openxmlformats.org/officeDocument/2006/relationships/slide" Target="slides/slide130.xml"/><Relationship Id="rId154" Type="http://schemas.openxmlformats.org/officeDocument/2006/relationships/slide" Target="slides/slide151.xml"/><Relationship Id="rId175" Type="http://schemas.openxmlformats.org/officeDocument/2006/relationships/slide" Target="slides/slide172.xml"/><Relationship Id="rId196" Type="http://schemas.openxmlformats.org/officeDocument/2006/relationships/slide" Target="slides/slide193.xml"/><Relationship Id="rId200" Type="http://schemas.openxmlformats.org/officeDocument/2006/relationships/slide" Target="slides/slide197.xml"/><Relationship Id="rId16" Type="http://schemas.openxmlformats.org/officeDocument/2006/relationships/slide" Target="slides/slide13.xml"/><Relationship Id="rId221" Type="http://schemas.openxmlformats.org/officeDocument/2006/relationships/slide" Target="slides/slide218.xml"/><Relationship Id="rId37" Type="http://schemas.openxmlformats.org/officeDocument/2006/relationships/slide" Target="slides/slide34.xml"/><Relationship Id="rId58" Type="http://schemas.openxmlformats.org/officeDocument/2006/relationships/slide" Target="slides/slide55.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44" Type="http://schemas.openxmlformats.org/officeDocument/2006/relationships/slide" Target="slides/slide141.xml"/><Relationship Id="rId90" Type="http://schemas.openxmlformats.org/officeDocument/2006/relationships/slide" Target="slides/slide87.xml"/><Relationship Id="rId165" Type="http://schemas.openxmlformats.org/officeDocument/2006/relationships/slide" Target="slides/slide162.xml"/><Relationship Id="rId186" Type="http://schemas.openxmlformats.org/officeDocument/2006/relationships/slide" Target="slides/slide183.xml"/><Relationship Id="rId211" Type="http://schemas.openxmlformats.org/officeDocument/2006/relationships/slide" Target="slides/slide208.xml"/><Relationship Id="rId232" Type="http://schemas.openxmlformats.org/officeDocument/2006/relationships/slide" Target="slides/slide229.xml"/><Relationship Id="rId27" Type="http://schemas.openxmlformats.org/officeDocument/2006/relationships/slide" Target="slides/slide24.xml"/><Relationship Id="rId48" Type="http://schemas.openxmlformats.org/officeDocument/2006/relationships/slide" Target="slides/slide45.xml"/><Relationship Id="rId69" Type="http://schemas.openxmlformats.org/officeDocument/2006/relationships/slide" Target="slides/slide66.xml"/><Relationship Id="rId113" Type="http://schemas.openxmlformats.org/officeDocument/2006/relationships/slide" Target="slides/slide110.xml"/><Relationship Id="rId134" Type="http://schemas.openxmlformats.org/officeDocument/2006/relationships/slide" Target="slides/slide1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D9E583-95C3-4634-8AA7-B2E4CFD071C7}" type="datetimeFigureOut">
              <a:rPr lang="en-US" smtClean="0"/>
              <a:t>4/29/2016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078B5-234C-46E3-BBF6-AEA5E724BA1D}" type="slidenum">
              <a:rPr lang="en-US" smtClean="0"/>
              <a:t>‹#›</a:t>
            </a:fld>
            <a:endParaRPr lang="en-US"/>
          </a:p>
        </p:txBody>
      </p:sp>
    </p:spTree>
    <p:extLst>
      <p:ext uri="{BB962C8B-B14F-4D97-AF65-F5344CB8AC3E}">
        <p14:creationId xmlns:p14="http://schemas.microsoft.com/office/powerpoint/2010/main" val="244874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078B5-234C-46E3-BBF6-AEA5E724BA1D}" type="slidenum">
              <a:rPr lang="en-US" smtClean="0"/>
              <a:t>7</a:t>
            </a:fld>
            <a:endParaRPr lang="en-US"/>
          </a:p>
        </p:txBody>
      </p:sp>
    </p:spTree>
    <p:extLst>
      <p:ext uri="{BB962C8B-B14F-4D97-AF65-F5344CB8AC3E}">
        <p14:creationId xmlns:p14="http://schemas.microsoft.com/office/powerpoint/2010/main" val="3203935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8E80666-FB37-4B36-9149-507F3B0178E3}" type="datetimeFigureOut">
              <a:rPr lang="en-US" smtClean="0"/>
              <a:pPr/>
              <a:t>4/29/2016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8E80666-FB37-4B36-9149-507F3B0178E3}" type="datetimeFigureOut">
              <a:rPr lang="en-US" smtClean="0"/>
              <a:pPr/>
              <a:t>4/29/2016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E63A33-8271-4DD0-9C48-789913D7C11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8E80666-FB37-4B36-9149-507F3B0178E3}" type="datetimeFigureOut">
              <a:rPr lang="en-US" smtClean="0"/>
              <a:pPr/>
              <a:t>4/29/2016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E63A33-8271-4DD0-9C48-789913D7C11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7E63A33-8271-4DD0-9C48-789913D7C11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E63A33-8271-4DD0-9C48-789913D7C11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8E80666-FB37-4B36-9149-507F3B0178E3}" type="datetimeFigureOut">
              <a:rPr lang="en-US" smtClean="0"/>
              <a:pPr/>
              <a:t>4/29/2016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E63A33-8271-4DD0-9C48-789913D7C11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8E80666-FB37-4B36-9149-507F3B0178E3}" type="datetimeFigureOut">
              <a:rPr lang="en-US" smtClean="0"/>
              <a:pPr/>
              <a:t>4/29/2016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E63A33-8271-4DD0-9C48-789913D7C11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4/29/2016</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8E80666-FB37-4B36-9149-507F3B0178E3}" type="datetimeFigureOut">
              <a:rPr lang="en-US" smtClean="0"/>
              <a:pPr/>
              <a:t>4/29/2016</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7E63A33-8271-4DD0-9C48-789913D7C11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8E80666-FB37-4B36-9149-507F3B0178E3}" type="datetimeFigureOut">
              <a:rPr lang="en-US" smtClean="0"/>
              <a:pPr/>
              <a:t>4/29/2016</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7E63A33-8271-4DD0-9C48-789913D7C115}"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17581" y="1447800"/>
            <a:ext cx="7175351" cy="3477657"/>
          </a:xfrm>
        </p:spPr>
        <p:txBody>
          <a:bodyPr/>
          <a:lstStyle/>
          <a:p>
            <a:pPr marL="182880" indent="0" algn="ctr">
              <a:buNone/>
            </a:pPr>
            <a:r>
              <a:rPr lang="en-US" dirty="0" smtClean="0"/>
              <a:t>6</a:t>
            </a:r>
            <a:r>
              <a:rPr lang="en-US" baseline="30000" dirty="0" smtClean="0"/>
              <a:t>th</a:t>
            </a:r>
            <a:r>
              <a:rPr lang="en-US" dirty="0" smtClean="0"/>
              <a:t> Grade Social Studies Milestone </a:t>
            </a:r>
            <a:br>
              <a:rPr lang="en-US" dirty="0" smtClean="0"/>
            </a:br>
            <a:r>
              <a:rPr lang="en-US" dirty="0" smtClean="0"/>
              <a:t>Review</a:t>
            </a:r>
            <a:endParaRPr lang="en-US" dirty="0"/>
          </a:p>
        </p:txBody>
      </p:sp>
      <p:pic>
        <p:nvPicPr>
          <p:cNvPr id="3074" name="Picture 2" descr="C:\Users\L Robertson\AppData\Local\Microsoft\Windows\Temporary Internet Files\Content.IE5\AEPJMRDN\MC9000239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9963" y="3987800"/>
            <a:ext cx="4583112" cy="2805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508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C.  It makes it difficult and limits trade.*</a:t>
            </a:r>
          </a:p>
        </p:txBody>
      </p:sp>
    </p:spTree>
    <p:extLst>
      <p:ext uri="{BB962C8B-B14F-4D97-AF65-F5344CB8AC3E}">
        <p14:creationId xmlns:p14="http://schemas.microsoft.com/office/powerpoint/2010/main" val="348296741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839200" cy="5821680"/>
          </a:xfrm>
        </p:spPr>
        <p:txBody>
          <a:bodyPr/>
          <a:lstStyle/>
          <a:p>
            <a:r>
              <a:rPr lang="en-US" dirty="0"/>
              <a:t>SS6H7b</a:t>
            </a:r>
          </a:p>
          <a:p>
            <a:r>
              <a:rPr lang="en-US" dirty="0"/>
              <a:t>21.  What was the Holocaust</a:t>
            </a:r>
            <a:r>
              <a:rPr lang="en-US" dirty="0" smtClean="0"/>
              <a:t>?</a:t>
            </a:r>
          </a:p>
          <a:p>
            <a:endParaRPr lang="en-US" dirty="0"/>
          </a:p>
          <a:p>
            <a:r>
              <a:rPr lang="en-US" dirty="0"/>
              <a:t>A.	The persecution of Nazis after World War </a:t>
            </a:r>
            <a:r>
              <a:rPr lang="en-US" dirty="0" smtClean="0"/>
              <a:t>II</a:t>
            </a:r>
            <a:endParaRPr lang="en-US" dirty="0"/>
          </a:p>
          <a:p>
            <a:r>
              <a:rPr lang="en-US" dirty="0"/>
              <a:t>B.	During the Great War</a:t>
            </a:r>
          </a:p>
          <a:p>
            <a:r>
              <a:rPr lang="en-US" dirty="0"/>
              <a:t>C.	The rise to power of the Nazis in Germany</a:t>
            </a:r>
          </a:p>
          <a:p>
            <a:r>
              <a:rPr lang="en-US" dirty="0"/>
              <a:t>D.	The murder of millions of Jews and other persecuted groups by the Nazis</a:t>
            </a:r>
          </a:p>
          <a:p>
            <a:endParaRPr lang="en-US" dirty="0"/>
          </a:p>
        </p:txBody>
      </p:sp>
    </p:spTree>
    <p:extLst>
      <p:ext uri="{BB962C8B-B14F-4D97-AF65-F5344CB8AC3E}">
        <p14:creationId xmlns:p14="http://schemas.microsoft.com/office/powerpoint/2010/main" val="82296602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305800" cy="3474720"/>
          </a:xfrm>
        </p:spPr>
        <p:txBody>
          <a:bodyPr/>
          <a:lstStyle/>
          <a:p>
            <a:r>
              <a:rPr lang="en-US" dirty="0"/>
              <a:t>A.	The persecution of Nazis after World War II*</a:t>
            </a:r>
          </a:p>
          <a:p>
            <a:endParaRPr lang="en-US" dirty="0"/>
          </a:p>
        </p:txBody>
      </p:sp>
    </p:spTree>
    <p:extLst>
      <p:ext uri="{BB962C8B-B14F-4D97-AF65-F5344CB8AC3E}">
        <p14:creationId xmlns:p14="http://schemas.microsoft.com/office/powerpoint/2010/main" val="19441240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458200" cy="5593080"/>
          </a:xfrm>
        </p:spPr>
        <p:txBody>
          <a:bodyPr/>
          <a:lstStyle/>
          <a:p>
            <a:r>
              <a:rPr lang="en-US" dirty="0"/>
              <a:t>SS6H7b</a:t>
            </a:r>
          </a:p>
          <a:p>
            <a:r>
              <a:rPr lang="en-US" dirty="0"/>
              <a:t>22.  What is anti-Semitism</a:t>
            </a:r>
            <a:r>
              <a:rPr lang="en-US" dirty="0" smtClean="0"/>
              <a:t>?</a:t>
            </a:r>
          </a:p>
          <a:p>
            <a:endParaRPr lang="en-US" dirty="0"/>
          </a:p>
          <a:p>
            <a:r>
              <a:rPr lang="en-US" dirty="0"/>
              <a:t>	      A.  Any kind of racism			</a:t>
            </a:r>
          </a:p>
          <a:p>
            <a:r>
              <a:rPr lang="en-US" dirty="0"/>
              <a:t>	      B.  Racism against minorities</a:t>
            </a:r>
          </a:p>
          <a:p>
            <a:r>
              <a:rPr lang="en-US" dirty="0"/>
              <a:t>	      C.  Racism against </a:t>
            </a:r>
            <a:r>
              <a:rPr lang="en-US" dirty="0" smtClean="0"/>
              <a:t>Jews</a:t>
            </a:r>
            <a:endParaRPr lang="en-US" dirty="0"/>
          </a:p>
          <a:p>
            <a:r>
              <a:rPr lang="en-US" dirty="0"/>
              <a:t>	      D.  Racism against Caucasians </a:t>
            </a:r>
          </a:p>
          <a:p>
            <a:endParaRPr lang="en-US" dirty="0"/>
          </a:p>
        </p:txBody>
      </p:sp>
    </p:spTree>
    <p:extLst>
      <p:ext uri="{BB962C8B-B14F-4D97-AF65-F5344CB8AC3E}">
        <p14:creationId xmlns:p14="http://schemas.microsoft.com/office/powerpoint/2010/main" val="29817839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Racism against Jews*</a:t>
            </a:r>
          </a:p>
          <a:p>
            <a:endParaRPr lang="en-US" dirty="0"/>
          </a:p>
        </p:txBody>
      </p:sp>
    </p:spTree>
    <p:extLst>
      <p:ext uri="{BB962C8B-B14F-4D97-AF65-F5344CB8AC3E}">
        <p14:creationId xmlns:p14="http://schemas.microsoft.com/office/powerpoint/2010/main" val="384290683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534400" cy="5669280"/>
          </a:xfrm>
        </p:spPr>
        <p:txBody>
          <a:bodyPr/>
          <a:lstStyle/>
          <a:p>
            <a:r>
              <a:rPr lang="en-US" dirty="0"/>
              <a:t>SS6H7b</a:t>
            </a:r>
          </a:p>
          <a:p>
            <a:pPr marL="45720" indent="0">
              <a:buNone/>
            </a:pPr>
            <a:r>
              <a:rPr lang="en-US" dirty="0" smtClean="0"/>
              <a:t>23.During </a:t>
            </a:r>
            <a:r>
              <a:rPr lang="en-US" dirty="0"/>
              <a:t>World War II, Germany, Italy and Japan were called the </a:t>
            </a:r>
            <a:endParaRPr lang="en-US" dirty="0" smtClean="0"/>
          </a:p>
          <a:p>
            <a:endParaRPr lang="en-US" dirty="0"/>
          </a:p>
          <a:p>
            <a:r>
              <a:rPr lang="en-US" dirty="0"/>
              <a:t>A.	Nazis</a:t>
            </a:r>
          </a:p>
          <a:p>
            <a:r>
              <a:rPr lang="en-US" dirty="0"/>
              <a:t>B.	Communists</a:t>
            </a:r>
          </a:p>
          <a:p>
            <a:r>
              <a:rPr lang="en-US" dirty="0"/>
              <a:t>C.	Axis </a:t>
            </a:r>
            <a:r>
              <a:rPr lang="en-US" dirty="0" smtClean="0"/>
              <a:t>Powers</a:t>
            </a:r>
            <a:endParaRPr lang="en-US" dirty="0"/>
          </a:p>
          <a:p>
            <a:r>
              <a:rPr lang="en-US" dirty="0"/>
              <a:t>D.	Allies</a:t>
            </a:r>
          </a:p>
          <a:p>
            <a:endParaRPr lang="en-US" dirty="0"/>
          </a:p>
        </p:txBody>
      </p:sp>
    </p:spTree>
    <p:extLst>
      <p:ext uri="{BB962C8B-B14F-4D97-AF65-F5344CB8AC3E}">
        <p14:creationId xmlns:p14="http://schemas.microsoft.com/office/powerpoint/2010/main" val="347632360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Axis Powers*</a:t>
            </a:r>
          </a:p>
          <a:p>
            <a:endParaRPr lang="en-US" dirty="0"/>
          </a:p>
        </p:txBody>
      </p:sp>
    </p:spTree>
    <p:extLst>
      <p:ext uri="{BB962C8B-B14F-4D97-AF65-F5344CB8AC3E}">
        <p14:creationId xmlns:p14="http://schemas.microsoft.com/office/powerpoint/2010/main" val="23118912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86800" cy="5669280"/>
          </a:xfrm>
        </p:spPr>
        <p:txBody>
          <a:bodyPr/>
          <a:lstStyle/>
          <a:p>
            <a:r>
              <a:rPr lang="en-US" dirty="0"/>
              <a:t>SS6H7a</a:t>
            </a:r>
          </a:p>
          <a:p>
            <a:r>
              <a:rPr lang="en-US" dirty="0"/>
              <a:t>24. World War II came to an end when</a:t>
            </a:r>
            <a:r>
              <a:rPr lang="en-US" dirty="0" smtClean="0"/>
              <a:t>____</a:t>
            </a:r>
          </a:p>
          <a:p>
            <a:endParaRPr lang="en-US" dirty="0"/>
          </a:p>
          <a:p>
            <a:r>
              <a:rPr lang="en-US" dirty="0"/>
              <a:t>A.  the United States captured Berlin.			</a:t>
            </a:r>
          </a:p>
          <a:p>
            <a:r>
              <a:rPr lang="en-US" dirty="0"/>
              <a:t>B.  the Allies defeated Italy.</a:t>
            </a:r>
          </a:p>
          <a:p>
            <a:r>
              <a:rPr lang="en-US" dirty="0"/>
              <a:t>C.  the Allies defeated Germany.</a:t>
            </a:r>
          </a:p>
          <a:p>
            <a:r>
              <a:rPr lang="en-US" dirty="0"/>
              <a:t>D.  the United States dropped two atomic bombs on Japan</a:t>
            </a:r>
            <a:r>
              <a:rPr lang="en-US" dirty="0" smtClean="0"/>
              <a:t>.</a:t>
            </a:r>
            <a:endParaRPr lang="en-US" dirty="0"/>
          </a:p>
          <a:p>
            <a:endParaRPr lang="en-US" dirty="0"/>
          </a:p>
        </p:txBody>
      </p:sp>
    </p:spTree>
    <p:extLst>
      <p:ext uri="{BB962C8B-B14F-4D97-AF65-F5344CB8AC3E}">
        <p14:creationId xmlns:p14="http://schemas.microsoft.com/office/powerpoint/2010/main" val="356581147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305800" cy="3474720"/>
          </a:xfrm>
        </p:spPr>
        <p:txBody>
          <a:bodyPr/>
          <a:lstStyle/>
          <a:p>
            <a:r>
              <a:rPr lang="en-US" dirty="0"/>
              <a:t>D.  the United States dropped two atomic bombs on Japan.*</a:t>
            </a:r>
          </a:p>
          <a:p>
            <a:endParaRPr lang="en-US" dirty="0"/>
          </a:p>
        </p:txBody>
      </p:sp>
    </p:spTree>
    <p:extLst>
      <p:ext uri="{BB962C8B-B14F-4D97-AF65-F5344CB8AC3E}">
        <p14:creationId xmlns:p14="http://schemas.microsoft.com/office/powerpoint/2010/main" val="30350999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86800" cy="5593080"/>
          </a:xfrm>
        </p:spPr>
        <p:txBody>
          <a:bodyPr/>
          <a:lstStyle/>
          <a:p>
            <a:r>
              <a:rPr lang="en-US" dirty="0"/>
              <a:t>SS6H7a</a:t>
            </a:r>
          </a:p>
          <a:p>
            <a:r>
              <a:rPr lang="en-US" dirty="0"/>
              <a:t>25.   After WWII ended, which country had to pay huge reparations to the countries it harmed</a:t>
            </a:r>
            <a:r>
              <a:rPr lang="en-US" dirty="0" smtClean="0"/>
              <a:t>?</a:t>
            </a:r>
          </a:p>
          <a:p>
            <a:endParaRPr lang="en-US" dirty="0"/>
          </a:p>
          <a:p>
            <a:r>
              <a:rPr lang="en-US" dirty="0"/>
              <a:t>	      A.  Britain				</a:t>
            </a:r>
          </a:p>
          <a:p>
            <a:r>
              <a:rPr lang="en-US" dirty="0"/>
              <a:t>	      B.  Italy</a:t>
            </a:r>
          </a:p>
          <a:p>
            <a:r>
              <a:rPr lang="en-US" dirty="0"/>
              <a:t> 	      C.  France</a:t>
            </a:r>
          </a:p>
          <a:p>
            <a:r>
              <a:rPr lang="en-US" dirty="0"/>
              <a:t>	      D.  </a:t>
            </a:r>
            <a:r>
              <a:rPr lang="en-US" dirty="0" smtClean="0"/>
              <a:t>Germany</a:t>
            </a:r>
            <a:endParaRPr lang="en-US" dirty="0"/>
          </a:p>
          <a:p>
            <a:endParaRPr lang="en-US" dirty="0"/>
          </a:p>
        </p:txBody>
      </p:sp>
    </p:spTree>
    <p:extLst>
      <p:ext uri="{BB962C8B-B14F-4D97-AF65-F5344CB8AC3E}">
        <p14:creationId xmlns:p14="http://schemas.microsoft.com/office/powerpoint/2010/main" val="187046024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Germany*</a:t>
            </a:r>
          </a:p>
        </p:txBody>
      </p:sp>
    </p:spTree>
    <p:extLst>
      <p:ext uri="{BB962C8B-B14F-4D97-AF65-F5344CB8AC3E}">
        <p14:creationId xmlns:p14="http://schemas.microsoft.com/office/powerpoint/2010/main" val="2536749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534400" cy="5821680"/>
          </a:xfrm>
        </p:spPr>
        <p:txBody>
          <a:bodyPr>
            <a:normAutofit/>
          </a:bodyPr>
          <a:lstStyle/>
          <a:p>
            <a:r>
              <a:rPr lang="en-US" b="1" dirty="0"/>
              <a:t>SS6G3b</a:t>
            </a:r>
            <a:endParaRPr lang="en-US" dirty="0"/>
          </a:p>
          <a:p>
            <a:r>
              <a:rPr lang="en-US" dirty="0"/>
              <a:t>5.  The Amazon River has a major influence on the location of industry in South America.  Why is it </a:t>
            </a:r>
            <a:r>
              <a:rPr lang="en-US" dirty="0" smtClean="0"/>
              <a:t>so </a:t>
            </a:r>
            <a:r>
              <a:rPr lang="en-US" dirty="0"/>
              <a:t>important</a:t>
            </a:r>
            <a:r>
              <a:rPr lang="en-US" dirty="0" smtClean="0"/>
              <a:t>?</a:t>
            </a:r>
          </a:p>
          <a:p>
            <a:endParaRPr lang="en-US" dirty="0"/>
          </a:p>
          <a:p>
            <a:r>
              <a:rPr lang="en-US" dirty="0"/>
              <a:t> </a:t>
            </a:r>
            <a:r>
              <a:rPr lang="en-US" dirty="0" smtClean="0"/>
              <a:t>A</a:t>
            </a:r>
            <a:r>
              <a:rPr lang="en-US" dirty="0"/>
              <a:t>.  It provides a major trade route and creates fertile areas for farming</a:t>
            </a:r>
            <a:r>
              <a:rPr lang="en-US" dirty="0" smtClean="0"/>
              <a:t>.</a:t>
            </a:r>
            <a:endParaRPr lang="en-US" dirty="0"/>
          </a:p>
          <a:p>
            <a:r>
              <a:rPr lang="en-US" dirty="0"/>
              <a:t> </a:t>
            </a:r>
            <a:r>
              <a:rPr lang="en-US" dirty="0" smtClean="0"/>
              <a:t>B</a:t>
            </a:r>
            <a:r>
              <a:rPr lang="en-US" dirty="0"/>
              <a:t>.  It determines what kinds of crops will grow and where.</a:t>
            </a:r>
          </a:p>
          <a:p>
            <a:r>
              <a:rPr lang="en-US" dirty="0"/>
              <a:t> </a:t>
            </a:r>
            <a:r>
              <a:rPr lang="en-US" dirty="0" smtClean="0"/>
              <a:t>C</a:t>
            </a:r>
            <a:r>
              <a:rPr lang="en-US" dirty="0"/>
              <a:t>.  It acts as a barrier between the eastern and western regions.</a:t>
            </a:r>
          </a:p>
          <a:p>
            <a:r>
              <a:rPr lang="en-US" dirty="0"/>
              <a:t> </a:t>
            </a:r>
            <a:r>
              <a:rPr lang="en-US" dirty="0" smtClean="0"/>
              <a:t>D</a:t>
            </a:r>
            <a:r>
              <a:rPr lang="en-US" dirty="0"/>
              <a:t>.  It inspires fear in the residents, causing them to live and work elsewhere.</a:t>
            </a:r>
          </a:p>
          <a:p>
            <a:r>
              <a:rPr lang="en-US" dirty="0"/>
              <a:t> </a:t>
            </a:r>
          </a:p>
          <a:p>
            <a:endParaRPr lang="en-US" dirty="0"/>
          </a:p>
        </p:txBody>
      </p:sp>
    </p:spTree>
    <p:extLst>
      <p:ext uri="{BB962C8B-B14F-4D97-AF65-F5344CB8AC3E}">
        <p14:creationId xmlns:p14="http://schemas.microsoft.com/office/powerpoint/2010/main" val="282439719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534400" cy="5669280"/>
          </a:xfrm>
        </p:spPr>
        <p:txBody>
          <a:bodyPr/>
          <a:lstStyle/>
          <a:p>
            <a:r>
              <a:rPr lang="en-US" dirty="0"/>
              <a:t> SS6H7b</a:t>
            </a:r>
          </a:p>
          <a:p>
            <a:r>
              <a:rPr lang="en-US" dirty="0"/>
              <a:t>26.   From World War II, two superpowers emerged: the United States and </a:t>
            </a:r>
            <a:endParaRPr lang="en-US" dirty="0" smtClean="0"/>
          </a:p>
          <a:p>
            <a:endParaRPr lang="en-US" dirty="0"/>
          </a:p>
          <a:p>
            <a:r>
              <a:rPr lang="en-US" dirty="0"/>
              <a:t>A.	the Soviet </a:t>
            </a:r>
            <a:r>
              <a:rPr lang="en-US" dirty="0" smtClean="0"/>
              <a:t>Union</a:t>
            </a:r>
            <a:endParaRPr lang="en-US" dirty="0"/>
          </a:p>
          <a:p>
            <a:r>
              <a:rPr lang="en-US" dirty="0"/>
              <a:t>B.	Germany</a:t>
            </a:r>
          </a:p>
          <a:p>
            <a:r>
              <a:rPr lang="en-US" dirty="0"/>
              <a:t>C.	Japan</a:t>
            </a:r>
          </a:p>
          <a:p>
            <a:r>
              <a:rPr lang="en-US" dirty="0"/>
              <a:t>D.	Great Britain</a:t>
            </a:r>
          </a:p>
          <a:p>
            <a:endParaRPr lang="en-US" dirty="0"/>
          </a:p>
        </p:txBody>
      </p:sp>
    </p:spTree>
    <p:extLst>
      <p:ext uri="{BB962C8B-B14F-4D97-AF65-F5344CB8AC3E}">
        <p14:creationId xmlns:p14="http://schemas.microsoft.com/office/powerpoint/2010/main" val="293577933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the Soviet Union*</a:t>
            </a:r>
          </a:p>
          <a:p>
            <a:endParaRPr lang="en-US" dirty="0"/>
          </a:p>
        </p:txBody>
      </p:sp>
    </p:spTree>
    <p:extLst>
      <p:ext uri="{BB962C8B-B14F-4D97-AF65-F5344CB8AC3E}">
        <p14:creationId xmlns:p14="http://schemas.microsoft.com/office/powerpoint/2010/main" val="321355298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763000" cy="5669280"/>
          </a:xfrm>
        </p:spPr>
        <p:txBody>
          <a:bodyPr>
            <a:normAutofit/>
          </a:bodyPr>
          <a:lstStyle/>
          <a:p>
            <a:r>
              <a:rPr lang="en-US" dirty="0"/>
              <a:t>SS6H7c		</a:t>
            </a:r>
          </a:p>
          <a:p>
            <a:r>
              <a:rPr lang="en-US" dirty="0"/>
              <a:t>27.   The East German government built the Berlin Wall </a:t>
            </a:r>
            <a:r>
              <a:rPr lang="en-US" dirty="0" smtClean="0"/>
              <a:t>to</a:t>
            </a:r>
          </a:p>
          <a:p>
            <a:endParaRPr lang="en-US" dirty="0"/>
          </a:p>
          <a:p>
            <a:r>
              <a:rPr lang="en-US" dirty="0"/>
              <a:t>A.	Keep people from West Berlin from entering East Berlin</a:t>
            </a:r>
          </a:p>
          <a:p>
            <a:r>
              <a:rPr lang="en-US" dirty="0"/>
              <a:t>B.	Keep people from East Berlin from fleeing to West </a:t>
            </a:r>
            <a:r>
              <a:rPr lang="en-US" dirty="0" smtClean="0"/>
              <a:t>Berlin</a:t>
            </a:r>
            <a:endParaRPr lang="en-US" dirty="0"/>
          </a:p>
          <a:p>
            <a:r>
              <a:rPr lang="en-US" dirty="0"/>
              <a:t>C.	Protect East Berlin from attack from the West</a:t>
            </a:r>
          </a:p>
          <a:p>
            <a:r>
              <a:rPr lang="en-US" dirty="0"/>
              <a:t>D.	Prevent Western spies from entering East Berlin</a:t>
            </a:r>
          </a:p>
          <a:p>
            <a:endParaRPr lang="en-US" dirty="0"/>
          </a:p>
        </p:txBody>
      </p:sp>
    </p:spTree>
    <p:extLst>
      <p:ext uri="{BB962C8B-B14F-4D97-AF65-F5344CB8AC3E}">
        <p14:creationId xmlns:p14="http://schemas.microsoft.com/office/powerpoint/2010/main" val="371320459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382000" cy="3474720"/>
          </a:xfrm>
        </p:spPr>
        <p:txBody>
          <a:bodyPr/>
          <a:lstStyle/>
          <a:p>
            <a:r>
              <a:rPr lang="en-US" dirty="0"/>
              <a:t>B.	Keep people from East Berlin from fleeing to West Berlin*</a:t>
            </a:r>
          </a:p>
          <a:p>
            <a:endParaRPr lang="en-US" dirty="0"/>
          </a:p>
        </p:txBody>
      </p:sp>
    </p:spTree>
    <p:extLst>
      <p:ext uri="{BB962C8B-B14F-4D97-AF65-F5344CB8AC3E}">
        <p14:creationId xmlns:p14="http://schemas.microsoft.com/office/powerpoint/2010/main" val="2980890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534400" cy="5593080"/>
          </a:xfrm>
        </p:spPr>
        <p:txBody>
          <a:bodyPr>
            <a:normAutofit/>
          </a:bodyPr>
          <a:lstStyle/>
          <a:p>
            <a:r>
              <a:rPr lang="en-US" dirty="0"/>
              <a:t>SS6H7c</a:t>
            </a:r>
          </a:p>
          <a:p>
            <a:r>
              <a:rPr lang="en-US" dirty="0"/>
              <a:t>28.  The Cold War was “cold” </a:t>
            </a:r>
            <a:r>
              <a:rPr lang="en-US" dirty="0" smtClean="0"/>
              <a:t>because</a:t>
            </a:r>
          </a:p>
          <a:p>
            <a:endParaRPr lang="en-US" dirty="0"/>
          </a:p>
          <a:p>
            <a:r>
              <a:rPr lang="en-US" dirty="0"/>
              <a:t>A.  the opposing sides did not talk to each other</a:t>
            </a:r>
          </a:p>
          <a:p>
            <a:r>
              <a:rPr lang="en-US" dirty="0"/>
              <a:t>B.  neither side used nuclear weapons</a:t>
            </a:r>
          </a:p>
          <a:p>
            <a:r>
              <a:rPr lang="en-US" dirty="0"/>
              <a:t>C.  neither side mobilized their armies in an official </a:t>
            </a:r>
            <a:r>
              <a:rPr lang="en-US" dirty="0" smtClean="0"/>
              <a:t>war</a:t>
            </a:r>
            <a:endParaRPr lang="en-US" dirty="0"/>
          </a:p>
          <a:p>
            <a:r>
              <a:rPr lang="en-US" dirty="0"/>
              <a:t>D.  the opposing sides would not trade with each other.</a:t>
            </a:r>
          </a:p>
        </p:txBody>
      </p:sp>
    </p:spTree>
    <p:extLst>
      <p:ext uri="{BB962C8B-B14F-4D97-AF65-F5344CB8AC3E}">
        <p14:creationId xmlns:p14="http://schemas.microsoft.com/office/powerpoint/2010/main" val="106439765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neither side mobilized their armies in an official war*</a:t>
            </a:r>
          </a:p>
          <a:p>
            <a:endParaRPr lang="en-US" dirty="0"/>
          </a:p>
        </p:txBody>
      </p:sp>
    </p:spTree>
    <p:extLst>
      <p:ext uri="{BB962C8B-B14F-4D97-AF65-F5344CB8AC3E}">
        <p14:creationId xmlns:p14="http://schemas.microsoft.com/office/powerpoint/2010/main" val="3115324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686800" cy="5593080"/>
          </a:xfrm>
        </p:spPr>
        <p:txBody>
          <a:bodyPr/>
          <a:lstStyle/>
          <a:p>
            <a:r>
              <a:rPr lang="en-US" dirty="0"/>
              <a:t>SS6H7c</a:t>
            </a:r>
          </a:p>
          <a:p>
            <a:r>
              <a:rPr lang="en-US" dirty="0"/>
              <a:t>29.  Which organization was originally formed as a protector from the communist states</a:t>
            </a:r>
            <a:r>
              <a:rPr lang="en-US" dirty="0" smtClean="0"/>
              <a:t>?</a:t>
            </a:r>
          </a:p>
          <a:p>
            <a:endParaRPr lang="en-US" dirty="0"/>
          </a:p>
          <a:p>
            <a:r>
              <a:rPr lang="en-US" dirty="0"/>
              <a:t>A.  European Atomic Energy</a:t>
            </a:r>
          </a:p>
          <a:p>
            <a:r>
              <a:rPr lang="en-US" dirty="0"/>
              <a:t>B.  Common Market</a:t>
            </a:r>
          </a:p>
          <a:p>
            <a:r>
              <a:rPr lang="en-US" dirty="0"/>
              <a:t>C.  European Union Community</a:t>
            </a:r>
          </a:p>
          <a:p>
            <a:r>
              <a:rPr lang="en-US" dirty="0"/>
              <a:t>D.  </a:t>
            </a:r>
            <a:r>
              <a:rPr lang="en-US" dirty="0" smtClean="0"/>
              <a:t>NATO</a:t>
            </a:r>
            <a:endParaRPr lang="en-US" dirty="0"/>
          </a:p>
          <a:p>
            <a:endParaRPr lang="en-US" dirty="0"/>
          </a:p>
        </p:txBody>
      </p:sp>
    </p:spTree>
    <p:extLst>
      <p:ext uri="{BB962C8B-B14F-4D97-AF65-F5344CB8AC3E}">
        <p14:creationId xmlns:p14="http://schemas.microsoft.com/office/powerpoint/2010/main" val="383941939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NATO*</a:t>
            </a:r>
          </a:p>
          <a:p>
            <a:endParaRPr lang="en-US" dirty="0"/>
          </a:p>
        </p:txBody>
      </p:sp>
    </p:spTree>
    <p:extLst>
      <p:ext uri="{BB962C8B-B14F-4D97-AF65-F5344CB8AC3E}">
        <p14:creationId xmlns:p14="http://schemas.microsoft.com/office/powerpoint/2010/main" val="112815427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86800" cy="5821680"/>
          </a:xfrm>
        </p:spPr>
        <p:txBody>
          <a:bodyPr/>
          <a:lstStyle/>
          <a:p>
            <a:r>
              <a:rPr lang="en-US" dirty="0" smtClean="0"/>
              <a:t>30.  </a:t>
            </a:r>
            <a:r>
              <a:rPr lang="en-US" dirty="0"/>
              <a:t>The loan program to help rebuild Europe after World War II was called </a:t>
            </a:r>
            <a:r>
              <a:rPr lang="en-US" dirty="0" smtClean="0"/>
              <a:t>the</a:t>
            </a:r>
          </a:p>
          <a:p>
            <a:endParaRPr lang="en-US" dirty="0"/>
          </a:p>
          <a:p>
            <a:r>
              <a:rPr lang="en-US" dirty="0"/>
              <a:t>A.  Truman Doctrine</a:t>
            </a:r>
          </a:p>
          <a:p>
            <a:r>
              <a:rPr lang="en-US" dirty="0"/>
              <a:t>B.  European Common Market</a:t>
            </a:r>
          </a:p>
          <a:p>
            <a:r>
              <a:rPr lang="en-US" dirty="0"/>
              <a:t>C.  Warsaw Pact</a:t>
            </a:r>
          </a:p>
          <a:p>
            <a:r>
              <a:rPr lang="en-US" dirty="0"/>
              <a:t>D.  Marshall </a:t>
            </a:r>
            <a:r>
              <a:rPr lang="en-US" dirty="0" smtClean="0"/>
              <a:t>Plan</a:t>
            </a:r>
            <a:endParaRPr lang="en-US" dirty="0"/>
          </a:p>
          <a:p>
            <a:endParaRPr lang="en-US" dirty="0"/>
          </a:p>
        </p:txBody>
      </p:sp>
    </p:spTree>
    <p:extLst>
      <p:ext uri="{BB962C8B-B14F-4D97-AF65-F5344CB8AC3E}">
        <p14:creationId xmlns:p14="http://schemas.microsoft.com/office/powerpoint/2010/main" val="8578203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Marshall Plan*</a:t>
            </a:r>
          </a:p>
          <a:p>
            <a:endParaRPr lang="en-US" dirty="0"/>
          </a:p>
        </p:txBody>
      </p:sp>
    </p:spTree>
    <p:extLst>
      <p:ext uri="{BB962C8B-B14F-4D97-AF65-F5344CB8AC3E}">
        <p14:creationId xmlns:p14="http://schemas.microsoft.com/office/powerpoint/2010/main" val="303256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A.  It provides a major trade route and creates fertile areas for farming.*</a:t>
            </a:r>
          </a:p>
        </p:txBody>
      </p:sp>
    </p:spTree>
    <p:extLst>
      <p:ext uri="{BB962C8B-B14F-4D97-AF65-F5344CB8AC3E}">
        <p14:creationId xmlns:p14="http://schemas.microsoft.com/office/powerpoint/2010/main" val="421279340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SS6H9</a:t>
            </a:r>
          </a:p>
          <a:p>
            <a:r>
              <a:rPr lang="en-US" dirty="0" smtClean="0"/>
              <a:t>31. </a:t>
            </a:r>
            <a:r>
              <a:rPr lang="en-US" dirty="0"/>
              <a:t>What did English Captain James Cook name the first colony of Australia?</a:t>
            </a:r>
          </a:p>
          <a:p>
            <a:r>
              <a:rPr lang="en-US" dirty="0"/>
              <a:t>A   New Britain</a:t>
            </a:r>
          </a:p>
          <a:p>
            <a:r>
              <a:rPr lang="en-US" dirty="0"/>
              <a:t>B   New South </a:t>
            </a:r>
            <a:r>
              <a:rPr lang="en-US" dirty="0" smtClean="0"/>
              <a:t>Wales</a:t>
            </a:r>
            <a:endParaRPr lang="en-US" dirty="0"/>
          </a:p>
          <a:p>
            <a:r>
              <a:rPr lang="en-US" dirty="0"/>
              <a:t>C   Tasmania</a:t>
            </a:r>
          </a:p>
          <a:p>
            <a:r>
              <a:rPr lang="en-US" dirty="0"/>
              <a:t>D   South Cockney</a:t>
            </a:r>
          </a:p>
          <a:p>
            <a:endParaRPr lang="en-US" dirty="0"/>
          </a:p>
        </p:txBody>
      </p:sp>
    </p:spTree>
    <p:extLst>
      <p:ext uri="{BB962C8B-B14F-4D97-AF65-F5344CB8AC3E}">
        <p14:creationId xmlns:p14="http://schemas.microsoft.com/office/powerpoint/2010/main" val="236190116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New South Wales*</a:t>
            </a:r>
          </a:p>
          <a:p>
            <a:endParaRPr lang="en-US" dirty="0"/>
          </a:p>
        </p:txBody>
      </p:sp>
    </p:spTree>
    <p:extLst>
      <p:ext uri="{BB962C8B-B14F-4D97-AF65-F5344CB8AC3E}">
        <p14:creationId xmlns:p14="http://schemas.microsoft.com/office/powerpoint/2010/main" val="342199970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45720" indent="0" algn="ctr">
              <a:buNone/>
            </a:pPr>
            <a:r>
              <a:rPr lang="en-US" sz="4000" b="1" dirty="0">
                <a:solidFill>
                  <a:schemeClr val="accent5"/>
                </a:solidFill>
              </a:rPr>
              <a:t>CIVICS/ </a:t>
            </a:r>
            <a:r>
              <a:rPr lang="en-US" sz="4000" b="1" dirty="0" smtClean="0">
                <a:solidFill>
                  <a:schemeClr val="accent5"/>
                </a:solidFill>
              </a:rPr>
              <a:t>GOVERNMENT</a:t>
            </a:r>
          </a:p>
          <a:p>
            <a:pPr marL="45720" indent="0" algn="ctr">
              <a:buNone/>
            </a:pPr>
            <a:endParaRPr lang="en-US" sz="4000" dirty="0"/>
          </a:p>
        </p:txBody>
      </p:sp>
      <p:pic>
        <p:nvPicPr>
          <p:cNvPr id="1028" name="Picture 4" descr="C:\Users\L Robertson\AppData\Local\Microsoft\Windows\Temporary Internet Files\Content.IE5\G3FZG1WH\MC9000567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809290">
            <a:off x="2971800" y="2737004"/>
            <a:ext cx="2941440" cy="278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60032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686800" cy="5669280"/>
          </a:xfrm>
        </p:spPr>
        <p:txBody>
          <a:bodyPr/>
          <a:lstStyle/>
          <a:p>
            <a:r>
              <a:rPr lang="en-US" dirty="0"/>
              <a:t>SS6CG2</a:t>
            </a:r>
          </a:p>
          <a:p>
            <a:r>
              <a:rPr lang="en-US" dirty="0" smtClean="0"/>
              <a:t>1. What </a:t>
            </a:r>
            <a:r>
              <a:rPr lang="en-US" dirty="0"/>
              <a:t>type of government does Brazil currently have</a:t>
            </a:r>
            <a:r>
              <a:rPr lang="en-US" dirty="0" smtClean="0"/>
              <a:t>?</a:t>
            </a:r>
          </a:p>
          <a:p>
            <a:endParaRPr lang="en-US" dirty="0"/>
          </a:p>
          <a:p>
            <a:r>
              <a:rPr lang="en-US" dirty="0"/>
              <a:t>A   communist</a:t>
            </a:r>
          </a:p>
          <a:p>
            <a:r>
              <a:rPr lang="en-US" dirty="0" smtClean="0"/>
              <a:t>B   </a:t>
            </a:r>
            <a:r>
              <a:rPr lang="en-US" dirty="0"/>
              <a:t>monarchy</a:t>
            </a:r>
          </a:p>
          <a:p>
            <a:r>
              <a:rPr lang="en-US" dirty="0" smtClean="0"/>
              <a:t>C   </a:t>
            </a:r>
            <a:r>
              <a:rPr lang="en-US" dirty="0"/>
              <a:t>parliamentary democracy</a:t>
            </a:r>
          </a:p>
          <a:p>
            <a:r>
              <a:rPr lang="en-US" dirty="0" smtClean="0"/>
              <a:t>D   </a:t>
            </a:r>
            <a:r>
              <a:rPr lang="en-US" dirty="0"/>
              <a:t>presidential </a:t>
            </a:r>
            <a:r>
              <a:rPr lang="en-US" dirty="0" smtClean="0"/>
              <a:t>democracy</a:t>
            </a:r>
            <a:endParaRPr lang="en-US" dirty="0"/>
          </a:p>
          <a:p>
            <a:endParaRPr lang="en-US" dirty="0"/>
          </a:p>
        </p:txBody>
      </p:sp>
    </p:spTree>
    <p:extLst>
      <p:ext uri="{BB962C8B-B14F-4D97-AF65-F5344CB8AC3E}">
        <p14:creationId xmlns:p14="http://schemas.microsoft.com/office/powerpoint/2010/main" val="106565732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presidential democracy*</a:t>
            </a:r>
          </a:p>
          <a:p>
            <a:endParaRPr lang="en-US" dirty="0"/>
          </a:p>
        </p:txBody>
      </p:sp>
    </p:spTree>
    <p:extLst>
      <p:ext uri="{BB962C8B-B14F-4D97-AF65-F5344CB8AC3E}">
        <p14:creationId xmlns:p14="http://schemas.microsoft.com/office/powerpoint/2010/main" val="130448462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305800" cy="3474720"/>
          </a:xfrm>
        </p:spPr>
        <p:txBody>
          <a:bodyPr>
            <a:normAutofit fontScale="92500" lnSpcReduction="10000"/>
          </a:bodyPr>
          <a:lstStyle/>
          <a:p>
            <a:r>
              <a:rPr lang="en-US" dirty="0"/>
              <a:t> SS6CG2</a:t>
            </a:r>
          </a:p>
          <a:p>
            <a:r>
              <a:rPr lang="en-US" dirty="0"/>
              <a:t>2. What phrase describes how political power is distributed in Brazil</a:t>
            </a:r>
            <a:r>
              <a:rPr lang="en-US" dirty="0" smtClean="0"/>
              <a:t>?</a:t>
            </a:r>
          </a:p>
          <a:p>
            <a:endParaRPr lang="en-US" dirty="0"/>
          </a:p>
          <a:p>
            <a:r>
              <a:rPr lang="en-US" dirty="0"/>
              <a:t>	A   aristocratic </a:t>
            </a:r>
          </a:p>
          <a:p>
            <a:r>
              <a:rPr lang="en-US" dirty="0"/>
              <a:t>	B   confederation </a:t>
            </a:r>
          </a:p>
          <a:p>
            <a:r>
              <a:rPr lang="en-US" dirty="0"/>
              <a:t>	C   </a:t>
            </a:r>
            <a:r>
              <a:rPr lang="en-US" dirty="0" smtClean="0"/>
              <a:t>federal</a:t>
            </a:r>
            <a:endParaRPr lang="en-US" dirty="0"/>
          </a:p>
          <a:p>
            <a:r>
              <a:rPr lang="en-US" dirty="0"/>
              <a:t>	D   unitary </a:t>
            </a:r>
          </a:p>
          <a:p>
            <a:endParaRPr lang="en-US" dirty="0"/>
          </a:p>
        </p:txBody>
      </p:sp>
    </p:spTree>
    <p:extLst>
      <p:ext uri="{BB962C8B-B14F-4D97-AF65-F5344CB8AC3E}">
        <p14:creationId xmlns:p14="http://schemas.microsoft.com/office/powerpoint/2010/main" val="25994958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federal* </a:t>
            </a:r>
          </a:p>
          <a:p>
            <a:endParaRPr lang="en-US" dirty="0"/>
          </a:p>
        </p:txBody>
      </p:sp>
    </p:spTree>
    <p:extLst>
      <p:ext uri="{BB962C8B-B14F-4D97-AF65-F5344CB8AC3E}">
        <p14:creationId xmlns:p14="http://schemas.microsoft.com/office/powerpoint/2010/main" val="102474934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382000" cy="5745480"/>
          </a:xfrm>
        </p:spPr>
        <p:txBody>
          <a:bodyPr>
            <a:normAutofit/>
          </a:bodyPr>
          <a:lstStyle/>
          <a:p>
            <a:r>
              <a:rPr lang="en-US" dirty="0"/>
              <a:t>SS6CG2</a:t>
            </a:r>
          </a:p>
          <a:p>
            <a:r>
              <a:rPr lang="en-US" dirty="0"/>
              <a:t>3. In what way is Brazil’s government different from the United States of America’s government is that the U.S</a:t>
            </a:r>
            <a:r>
              <a:rPr lang="en-US" dirty="0" smtClean="0"/>
              <a:t>.</a:t>
            </a:r>
          </a:p>
          <a:p>
            <a:endParaRPr lang="en-US" dirty="0"/>
          </a:p>
          <a:p>
            <a:r>
              <a:rPr lang="en-US" dirty="0"/>
              <a:t>      A   has a president as chief executive.</a:t>
            </a:r>
          </a:p>
          <a:p>
            <a:r>
              <a:rPr lang="en-US" dirty="0"/>
              <a:t>      </a:t>
            </a:r>
            <a:r>
              <a:rPr lang="en-US" dirty="0" smtClean="0"/>
              <a:t>B   </a:t>
            </a:r>
            <a:r>
              <a:rPr lang="en-US" dirty="0"/>
              <a:t>does not allow 16-year-olds to </a:t>
            </a:r>
            <a:r>
              <a:rPr lang="en-US" dirty="0" smtClean="0"/>
              <a:t>vote</a:t>
            </a:r>
            <a:endParaRPr lang="en-US" dirty="0"/>
          </a:p>
          <a:p>
            <a:r>
              <a:rPr lang="en-US" dirty="0"/>
              <a:t>      </a:t>
            </a:r>
            <a:r>
              <a:rPr lang="en-US" dirty="0" smtClean="0"/>
              <a:t>C   </a:t>
            </a:r>
            <a:r>
              <a:rPr lang="en-US" dirty="0"/>
              <a:t>requires citizens aged 18-70 to vote</a:t>
            </a:r>
          </a:p>
          <a:p>
            <a:r>
              <a:rPr lang="en-US" dirty="0"/>
              <a:t>      </a:t>
            </a:r>
            <a:r>
              <a:rPr lang="en-US" dirty="0" smtClean="0"/>
              <a:t>D   </a:t>
            </a:r>
            <a:r>
              <a:rPr lang="en-US" dirty="0"/>
              <a:t>has a legislature called the </a:t>
            </a:r>
            <a:r>
              <a:rPr lang="en-US" dirty="0" smtClean="0"/>
              <a:t> Congress</a:t>
            </a:r>
            <a:endParaRPr lang="en-US" dirty="0"/>
          </a:p>
          <a:p>
            <a:endParaRPr lang="en-US" dirty="0"/>
          </a:p>
        </p:txBody>
      </p:sp>
    </p:spTree>
    <p:extLst>
      <p:ext uri="{BB962C8B-B14F-4D97-AF65-F5344CB8AC3E}">
        <p14:creationId xmlns:p14="http://schemas.microsoft.com/office/powerpoint/2010/main" val="20642338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does not allow 16-year-olds to vote*</a:t>
            </a:r>
          </a:p>
          <a:p>
            <a:endParaRPr lang="en-US" dirty="0"/>
          </a:p>
        </p:txBody>
      </p:sp>
    </p:spTree>
    <p:extLst>
      <p:ext uri="{BB962C8B-B14F-4D97-AF65-F5344CB8AC3E}">
        <p14:creationId xmlns:p14="http://schemas.microsoft.com/office/powerpoint/2010/main" val="282360553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534400" cy="5440680"/>
          </a:xfrm>
        </p:spPr>
        <p:txBody>
          <a:bodyPr/>
          <a:lstStyle/>
          <a:p>
            <a:r>
              <a:rPr lang="en-US" dirty="0"/>
              <a:t>SS6CG2</a:t>
            </a:r>
          </a:p>
          <a:p>
            <a:r>
              <a:rPr lang="en-US" dirty="0"/>
              <a:t>4.	 What type of government does Mexico currently have</a:t>
            </a:r>
            <a:r>
              <a:rPr lang="en-US" dirty="0" smtClean="0"/>
              <a:t>?</a:t>
            </a:r>
          </a:p>
          <a:p>
            <a:endParaRPr lang="en-US" dirty="0"/>
          </a:p>
          <a:p>
            <a:r>
              <a:rPr lang="en-US" dirty="0"/>
              <a:t>A    communist</a:t>
            </a:r>
          </a:p>
          <a:p>
            <a:r>
              <a:rPr lang="en-US" dirty="0"/>
              <a:t>B    monarchy</a:t>
            </a:r>
          </a:p>
          <a:p>
            <a:r>
              <a:rPr lang="en-US" dirty="0"/>
              <a:t>C    parliamentary democracy</a:t>
            </a:r>
          </a:p>
          <a:p>
            <a:r>
              <a:rPr lang="en-US" dirty="0"/>
              <a:t>D    presidential democracy </a:t>
            </a:r>
          </a:p>
        </p:txBody>
      </p:sp>
    </p:spTree>
    <p:extLst>
      <p:ext uri="{BB962C8B-B14F-4D97-AF65-F5344CB8AC3E}">
        <p14:creationId xmlns:p14="http://schemas.microsoft.com/office/powerpoint/2010/main" val="2522311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305800" cy="5745480"/>
          </a:xfrm>
        </p:spPr>
        <p:txBody>
          <a:bodyPr>
            <a:normAutofit/>
          </a:bodyPr>
          <a:lstStyle/>
          <a:p>
            <a:r>
              <a:rPr lang="en-US" b="1" dirty="0"/>
              <a:t>SS6G4b</a:t>
            </a:r>
            <a:endParaRPr lang="en-US" dirty="0"/>
          </a:p>
          <a:p>
            <a:r>
              <a:rPr lang="en-US" dirty="0"/>
              <a:t>6.  In colonial times, Spain, Portugal, France, and England spread their languages and religions by </a:t>
            </a:r>
            <a:r>
              <a:rPr lang="en-US" dirty="0" smtClean="0"/>
              <a:t>means </a:t>
            </a:r>
            <a:r>
              <a:rPr lang="en-US" dirty="0"/>
              <a:t>of </a:t>
            </a:r>
            <a:r>
              <a:rPr lang="en-US" dirty="0" smtClean="0"/>
              <a:t>cultural</a:t>
            </a:r>
          </a:p>
          <a:p>
            <a:endParaRPr lang="en-US" dirty="0"/>
          </a:p>
          <a:p>
            <a:r>
              <a:rPr lang="en-US" dirty="0"/>
              <a:t>     A.  diversity</a:t>
            </a:r>
            <a:r>
              <a:rPr lang="en-US" dirty="0" smtClean="0"/>
              <a:t>.</a:t>
            </a:r>
          </a:p>
          <a:p>
            <a:endParaRPr lang="en-US" dirty="0"/>
          </a:p>
          <a:p>
            <a:r>
              <a:rPr lang="en-US" dirty="0"/>
              <a:t>     B.  exchange</a:t>
            </a:r>
            <a:r>
              <a:rPr lang="en-US" dirty="0" smtClean="0"/>
              <a:t>.</a:t>
            </a:r>
          </a:p>
          <a:p>
            <a:endParaRPr lang="en-US" dirty="0"/>
          </a:p>
          <a:p>
            <a:r>
              <a:rPr lang="en-US" dirty="0"/>
              <a:t>     C.  diffusion</a:t>
            </a:r>
            <a:r>
              <a:rPr lang="en-US" dirty="0" smtClean="0"/>
              <a:t>.</a:t>
            </a:r>
          </a:p>
          <a:p>
            <a:endParaRPr lang="en-US" dirty="0"/>
          </a:p>
          <a:p>
            <a:r>
              <a:rPr lang="en-US" dirty="0"/>
              <a:t>     D.  experience</a:t>
            </a:r>
          </a:p>
        </p:txBody>
      </p:sp>
    </p:spTree>
    <p:extLst>
      <p:ext uri="{BB962C8B-B14F-4D97-AF65-F5344CB8AC3E}">
        <p14:creationId xmlns:p14="http://schemas.microsoft.com/office/powerpoint/2010/main" val="350266672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presidential democracy *</a:t>
            </a:r>
          </a:p>
          <a:p>
            <a:endParaRPr lang="en-US" dirty="0"/>
          </a:p>
        </p:txBody>
      </p:sp>
    </p:spTree>
    <p:extLst>
      <p:ext uri="{BB962C8B-B14F-4D97-AF65-F5344CB8AC3E}">
        <p14:creationId xmlns:p14="http://schemas.microsoft.com/office/powerpoint/2010/main" val="217220497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458200" cy="5364480"/>
          </a:xfrm>
        </p:spPr>
        <p:txBody>
          <a:bodyPr/>
          <a:lstStyle/>
          <a:p>
            <a:r>
              <a:rPr lang="en-US" dirty="0"/>
              <a:t>SS6CG2</a:t>
            </a:r>
          </a:p>
          <a:p>
            <a:r>
              <a:rPr lang="en-US" dirty="0"/>
              <a:t>5.	 Which phrase best describes how political power is distributed in Mexico</a:t>
            </a:r>
            <a:r>
              <a:rPr lang="en-US" dirty="0" smtClean="0"/>
              <a:t>?</a:t>
            </a:r>
          </a:p>
          <a:p>
            <a:endParaRPr lang="en-US" dirty="0"/>
          </a:p>
          <a:p>
            <a:r>
              <a:rPr lang="en-US" dirty="0"/>
              <a:t>A    aristocratic </a:t>
            </a:r>
          </a:p>
          <a:p>
            <a:r>
              <a:rPr lang="en-US" dirty="0"/>
              <a:t>B    confederation</a:t>
            </a:r>
          </a:p>
          <a:p>
            <a:r>
              <a:rPr lang="en-US" dirty="0"/>
              <a:t>C    </a:t>
            </a:r>
            <a:r>
              <a:rPr lang="en-US" dirty="0" smtClean="0"/>
              <a:t>federal </a:t>
            </a:r>
            <a:endParaRPr lang="en-US" dirty="0"/>
          </a:p>
          <a:p>
            <a:r>
              <a:rPr lang="en-US" dirty="0"/>
              <a:t>D    unitary</a:t>
            </a:r>
          </a:p>
        </p:txBody>
      </p:sp>
    </p:spTree>
    <p:extLst>
      <p:ext uri="{BB962C8B-B14F-4D97-AF65-F5344CB8AC3E}">
        <p14:creationId xmlns:p14="http://schemas.microsoft.com/office/powerpoint/2010/main" val="304057336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federal* </a:t>
            </a:r>
          </a:p>
          <a:p>
            <a:endParaRPr lang="en-US" dirty="0"/>
          </a:p>
        </p:txBody>
      </p:sp>
    </p:spTree>
    <p:extLst>
      <p:ext uri="{BB962C8B-B14F-4D97-AF65-F5344CB8AC3E}">
        <p14:creationId xmlns:p14="http://schemas.microsoft.com/office/powerpoint/2010/main" val="331634537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382000" cy="5593080"/>
          </a:xfrm>
        </p:spPr>
        <p:txBody>
          <a:bodyPr/>
          <a:lstStyle/>
          <a:p>
            <a:r>
              <a:rPr lang="en-US" dirty="0"/>
              <a:t>SS6CG2</a:t>
            </a:r>
          </a:p>
          <a:p>
            <a:r>
              <a:rPr lang="en-US" dirty="0"/>
              <a:t>6.	 One way in which Mexico’s government differs from the United States of America’s government is that in </a:t>
            </a:r>
            <a:r>
              <a:rPr lang="en-US" dirty="0" smtClean="0"/>
              <a:t>Mexico</a:t>
            </a:r>
          </a:p>
          <a:p>
            <a:endParaRPr lang="en-US" dirty="0"/>
          </a:p>
          <a:p>
            <a:r>
              <a:rPr lang="en-US" dirty="0"/>
              <a:t>A    the president is the chief executive.</a:t>
            </a:r>
          </a:p>
          <a:p>
            <a:r>
              <a:rPr lang="en-US" dirty="0"/>
              <a:t>B    the legislature is called the Congress.</a:t>
            </a:r>
          </a:p>
          <a:p>
            <a:r>
              <a:rPr lang="en-US" dirty="0"/>
              <a:t>C    citizens 18 years old and over may vote.</a:t>
            </a:r>
          </a:p>
          <a:p>
            <a:r>
              <a:rPr lang="en-US" dirty="0"/>
              <a:t>D    president can only serve one 6-year term</a:t>
            </a:r>
            <a:r>
              <a:rPr lang="en-US" dirty="0" smtClean="0"/>
              <a:t>.</a:t>
            </a:r>
            <a:endParaRPr lang="en-US" dirty="0"/>
          </a:p>
          <a:p>
            <a:endParaRPr lang="en-US" dirty="0"/>
          </a:p>
        </p:txBody>
      </p:sp>
    </p:spTree>
    <p:extLst>
      <p:ext uri="{BB962C8B-B14F-4D97-AF65-F5344CB8AC3E}">
        <p14:creationId xmlns:p14="http://schemas.microsoft.com/office/powerpoint/2010/main" val="16287522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president can only serve one 6-year term.*</a:t>
            </a:r>
          </a:p>
          <a:p>
            <a:endParaRPr lang="en-US" dirty="0"/>
          </a:p>
        </p:txBody>
      </p:sp>
    </p:spTree>
    <p:extLst>
      <p:ext uri="{BB962C8B-B14F-4D97-AF65-F5344CB8AC3E}">
        <p14:creationId xmlns:p14="http://schemas.microsoft.com/office/powerpoint/2010/main" val="117471860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686800" cy="5593080"/>
          </a:xfrm>
        </p:spPr>
        <p:txBody>
          <a:bodyPr/>
          <a:lstStyle/>
          <a:p>
            <a:r>
              <a:rPr lang="en-US" dirty="0"/>
              <a:t>SS6CG2</a:t>
            </a:r>
          </a:p>
          <a:p>
            <a:r>
              <a:rPr lang="en-US" dirty="0"/>
              <a:t>7.	 What type of government does Cuba currently have</a:t>
            </a:r>
            <a:r>
              <a:rPr lang="en-US" dirty="0" smtClean="0"/>
              <a:t>?</a:t>
            </a:r>
          </a:p>
          <a:p>
            <a:endParaRPr lang="en-US" dirty="0"/>
          </a:p>
          <a:p>
            <a:r>
              <a:rPr lang="en-US" dirty="0"/>
              <a:t>A    </a:t>
            </a:r>
            <a:r>
              <a:rPr lang="en-US" dirty="0" smtClean="0"/>
              <a:t>dictatorship</a:t>
            </a:r>
            <a:endParaRPr lang="en-US" dirty="0"/>
          </a:p>
          <a:p>
            <a:r>
              <a:rPr lang="en-US" dirty="0"/>
              <a:t>B    monarchy</a:t>
            </a:r>
          </a:p>
          <a:p>
            <a:r>
              <a:rPr lang="en-US" dirty="0"/>
              <a:t>C    parliamentary democracy</a:t>
            </a:r>
          </a:p>
          <a:p>
            <a:r>
              <a:rPr lang="en-US" dirty="0"/>
              <a:t>D    presidential democracy</a:t>
            </a:r>
          </a:p>
          <a:p>
            <a:endParaRPr lang="en-US" dirty="0"/>
          </a:p>
        </p:txBody>
      </p:sp>
    </p:spTree>
    <p:extLst>
      <p:ext uri="{BB962C8B-B14F-4D97-AF65-F5344CB8AC3E}">
        <p14:creationId xmlns:p14="http://schemas.microsoft.com/office/powerpoint/2010/main" val="421251953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dictatorship*</a:t>
            </a:r>
          </a:p>
          <a:p>
            <a:endParaRPr lang="en-US" dirty="0"/>
          </a:p>
        </p:txBody>
      </p:sp>
    </p:spTree>
    <p:extLst>
      <p:ext uri="{BB962C8B-B14F-4D97-AF65-F5344CB8AC3E}">
        <p14:creationId xmlns:p14="http://schemas.microsoft.com/office/powerpoint/2010/main" val="122979143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534400" cy="5745480"/>
          </a:xfrm>
        </p:spPr>
        <p:txBody>
          <a:bodyPr/>
          <a:lstStyle/>
          <a:p>
            <a:r>
              <a:rPr lang="en-US" dirty="0"/>
              <a:t>SS6CG2</a:t>
            </a:r>
          </a:p>
          <a:p>
            <a:r>
              <a:rPr lang="en-US" dirty="0"/>
              <a:t>8.	 What phrase best describes how political power is distributed in Cuba</a:t>
            </a:r>
            <a:r>
              <a:rPr lang="en-US" dirty="0" smtClean="0"/>
              <a:t>?</a:t>
            </a:r>
          </a:p>
          <a:p>
            <a:endParaRPr lang="en-US" dirty="0"/>
          </a:p>
          <a:p>
            <a:r>
              <a:rPr lang="en-US" dirty="0"/>
              <a:t>A    </a:t>
            </a:r>
            <a:r>
              <a:rPr lang="en-US" dirty="0" smtClean="0"/>
              <a:t>aristocratic</a:t>
            </a:r>
            <a:endParaRPr lang="en-US" dirty="0"/>
          </a:p>
          <a:p>
            <a:r>
              <a:rPr lang="en-US" dirty="0"/>
              <a:t>B    confederation</a:t>
            </a:r>
          </a:p>
          <a:p>
            <a:r>
              <a:rPr lang="en-US" dirty="0"/>
              <a:t>C    federal </a:t>
            </a:r>
          </a:p>
          <a:p>
            <a:r>
              <a:rPr lang="en-US" dirty="0"/>
              <a:t>D    unitary</a:t>
            </a:r>
          </a:p>
          <a:p>
            <a:endParaRPr lang="en-US" dirty="0"/>
          </a:p>
        </p:txBody>
      </p:sp>
    </p:spTree>
    <p:extLst>
      <p:ext uri="{BB962C8B-B14F-4D97-AF65-F5344CB8AC3E}">
        <p14:creationId xmlns:p14="http://schemas.microsoft.com/office/powerpoint/2010/main" val="285957964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aristocratic*</a:t>
            </a:r>
          </a:p>
          <a:p>
            <a:endParaRPr lang="en-US" dirty="0"/>
          </a:p>
        </p:txBody>
      </p:sp>
    </p:spTree>
    <p:extLst>
      <p:ext uri="{BB962C8B-B14F-4D97-AF65-F5344CB8AC3E}">
        <p14:creationId xmlns:p14="http://schemas.microsoft.com/office/powerpoint/2010/main" val="383106034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458200" cy="5440680"/>
          </a:xfrm>
        </p:spPr>
        <p:txBody>
          <a:bodyPr>
            <a:normAutofit/>
          </a:bodyPr>
          <a:lstStyle/>
          <a:p>
            <a:r>
              <a:rPr lang="en-US" dirty="0"/>
              <a:t>SS6CG2</a:t>
            </a:r>
          </a:p>
          <a:p>
            <a:r>
              <a:rPr lang="en-US" dirty="0"/>
              <a:t>9.	 What statement about political parties is true about Cuba</a:t>
            </a:r>
            <a:r>
              <a:rPr lang="en-US" dirty="0" smtClean="0"/>
              <a:t>?</a:t>
            </a:r>
          </a:p>
          <a:p>
            <a:endParaRPr lang="en-US" dirty="0"/>
          </a:p>
          <a:p>
            <a:r>
              <a:rPr lang="en-US" dirty="0"/>
              <a:t>A   There are many political parties.</a:t>
            </a:r>
          </a:p>
          <a:p>
            <a:r>
              <a:rPr lang="en-US" dirty="0"/>
              <a:t>B   There is only one legal political party</a:t>
            </a:r>
            <a:r>
              <a:rPr lang="en-US" dirty="0" smtClean="0"/>
              <a:t>.</a:t>
            </a:r>
            <a:endParaRPr lang="en-US" dirty="0"/>
          </a:p>
          <a:p>
            <a:r>
              <a:rPr lang="en-US" dirty="0"/>
              <a:t>C   The leader of the political party cannot be president.</a:t>
            </a:r>
          </a:p>
          <a:p>
            <a:r>
              <a:rPr lang="en-US" dirty="0"/>
              <a:t>D   Those running for office may not be in the Communist Party.</a:t>
            </a:r>
          </a:p>
          <a:p>
            <a:endParaRPr lang="en-US" dirty="0"/>
          </a:p>
        </p:txBody>
      </p:sp>
    </p:spTree>
    <p:extLst>
      <p:ext uri="{BB962C8B-B14F-4D97-AF65-F5344CB8AC3E}">
        <p14:creationId xmlns:p14="http://schemas.microsoft.com/office/powerpoint/2010/main" val="171741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diffusion.*</a:t>
            </a:r>
          </a:p>
          <a:p>
            <a:endParaRPr lang="en-US" dirty="0"/>
          </a:p>
        </p:txBody>
      </p:sp>
    </p:spTree>
    <p:extLst>
      <p:ext uri="{BB962C8B-B14F-4D97-AF65-F5344CB8AC3E}">
        <p14:creationId xmlns:p14="http://schemas.microsoft.com/office/powerpoint/2010/main" val="119570297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There is only one legal political party.*</a:t>
            </a:r>
          </a:p>
          <a:p>
            <a:endParaRPr lang="en-US" dirty="0"/>
          </a:p>
        </p:txBody>
      </p:sp>
    </p:spTree>
    <p:extLst>
      <p:ext uri="{BB962C8B-B14F-4D97-AF65-F5344CB8AC3E}">
        <p14:creationId xmlns:p14="http://schemas.microsoft.com/office/powerpoint/2010/main" val="109436919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458200" cy="5897880"/>
          </a:xfrm>
        </p:spPr>
        <p:txBody>
          <a:bodyPr>
            <a:normAutofit/>
          </a:bodyPr>
          <a:lstStyle/>
          <a:p>
            <a:r>
              <a:rPr lang="en-US" dirty="0"/>
              <a:t>SS6CG3a</a:t>
            </a:r>
          </a:p>
          <a:p>
            <a:r>
              <a:rPr lang="en-US" dirty="0"/>
              <a:t>10.  In most democratic countries, the government is divided into three branches:  </a:t>
            </a:r>
            <a:r>
              <a:rPr lang="en-US" dirty="0" smtClean="0"/>
              <a:t>executive</a:t>
            </a:r>
            <a:r>
              <a:rPr lang="en-US" dirty="0"/>
              <a:t>, legislative, and judicial.  In Canada, the legislative branch is </a:t>
            </a:r>
            <a:r>
              <a:rPr lang="en-US" dirty="0" smtClean="0"/>
              <a:t>the</a:t>
            </a:r>
          </a:p>
          <a:p>
            <a:endParaRPr lang="en-US" dirty="0"/>
          </a:p>
          <a:p>
            <a:r>
              <a:rPr lang="en-US" dirty="0"/>
              <a:t>              A. </a:t>
            </a:r>
            <a:r>
              <a:rPr lang="en-US" dirty="0" smtClean="0"/>
              <a:t>Parliament</a:t>
            </a:r>
            <a:endParaRPr lang="en-US" dirty="0"/>
          </a:p>
          <a:p>
            <a:r>
              <a:rPr lang="en-US" dirty="0"/>
              <a:t>              B. prime minister</a:t>
            </a:r>
          </a:p>
          <a:p>
            <a:r>
              <a:rPr lang="en-US" dirty="0"/>
              <a:t>              C. Supreme Court</a:t>
            </a:r>
          </a:p>
          <a:p>
            <a:r>
              <a:rPr lang="en-US" dirty="0"/>
              <a:t>              D. governor general</a:t>
            </a:r>
          </a:p>
          <a:p>
            <a:endParaRPr lang="en-US" dirty="0"/>
          </a:p>
        </p:txBody>
      </p:sp>
    </p:spTree>
    <p:extLst>
      <p:ext uri="{BB962C8B-B14F-4D97-AF65-F5344CB8AC3E}">
        <p14:creationId xmlns:p14="http://schemas.microsoft.com/office/powerpoint/2010/main" val="291827724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Parliament*</a:t>
            </a:r>
          </a:p>
          <a:p>
            <a:endParaRPr lang="en-US" dirty="0"/>
          </a:p>
        </p:txBody>
      </p:sp>
    </p:spTree>
    <p:extLst>
      <p:ext uri="{BB962C8B-B14F-4D97-AF65-F5344CB8AC3E}">
        <p14:creationId xmlns:p14="http://schemas.microsoft.com/office/powerpoint/2010/main" val="135320486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31520"/>
            <a:ext cx="8153400" cy="5745480"/>
          </a:xfrm>
        </p:spPr>
        <p:txBody>
          <a:bodyPr/>
          <a:lstStyle/>
          <a:p>
            <a:r>
              <a:rPr lang="en-US" dirty="0"/>
              <a:t>SS6CG4a</a:t>
            </a:r>
          </a:p>
          <a:p>
            <a:r>
              <a:rPr lang="en-US" dirty="0"/>
              <a:t>11.  A government ruled by a king, queen, emperor or empress is </a:t>
            </a:r>
            <a:r>
              <a:rPr lang="en-US" dirty="0" smtClean="0"/>
              <a:t>called</a:t>
            </a:r>
          </a:p>
          <a:p>
            <a:endParaRPr lang="en-US" dirty="0"/>
          </a:p>
          <a:p>
            <a:r>
              <a:rPr lang="en-US" dirty="0"/>
              <a:t>     A.  </a:t>
            </a:r>
            <a:r>
              <a:rPr lang="en-US" dirty="0" smtClean="0"/>
              <a:t>Monarchy</a:t>
            </a:r>
            <a:endParaRPr lang="en-US" dirty="0"/>
          </a:p>
          <a:p>
            <a:r>
              <a:rPr lang="en-US" dirty="0"/>
              <a:t>     B.  Dictatorship</a:t>
            </a:r>
          </a:p>
          <a:p>
            <a:r>
              <a:rPr lang="en-US" dirty="0"/>
              <a:t>     C.  Unitary</a:t>
            </a:r>
          </a:p>
          <a:p>
            <a:r>
              <a:rPr lang="en-US" dirty="0"/>
              <a:t>     D.  Federal</a:t>
            </a:r>
          </a:p>
          <a:p>
            <a:endParaRPr lang="en-US" dirty="0"/>
          </a:p>
        </p:txBody>
      </p:sp>
    </p:spTree>
    <p:extLst>
      <p:ext uri="{BB962C8B-B14F-4D97-AF65-F5344CB8AC3E}">
        <p14:creationId xmlns:p14="http://schemas.microsoft.com/office/powerpoint/2010/main" val="416951119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Monarchy*</a:t>
            </a:r>
          </a:p>
          <a:p>
            <a:endParaRPr lang="en-US" dirty="0"/>
          </a:p>
        </p:txBody>
      </p:sp>
    </p:spTree>
    <p:extLst>
      <p:ext uri="{BB962C8B-B14F-4D97-AF65-F5344CB8AC3E}">
        <p14:creationId xmlns:p14="http://schemas.microsoft.com/office/powerpoint/2010/main" val="33256560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382000" cy="5745480"/>
          </a:xfrm>
        </p:spPr>
        <p:txBody>
          <a:bodyPr/>
          <a:lstStyle/>
          <a:p>
            <a:r>
              <a:rPr lang="en-US" dirty="0"/>
              <a:t>SS6CG4b</a:t>
            </a:r>
          </a:p>
          <a:p>
            <a:r>
              <a:rPr lang="en-US" dirty="0"/>
              <a:t>12. This form of government is elected by the people and everyone is eligible to vote</a:t>
            </a:r>
            <a:r>
              <a:rPr lang="en-US" dirty="0" smtClean="0"/>
              <a:t>.</a:t>
            </a:r>
          </a:p>
          <a:p>
            <a:endParaRPr lang="en-US" dirty="0"/>
          </a:p>
          <a:p>
            <a:r>
              <a:rPr lang="en-US" dirty="0"/>
              <a:t>     A.  Oligarchy</a:t>
            </a:r>
          </a:p>
          <a:p>
            <a:r>
              <a:rPr lang="en-US" dirty="0"/>
              <a:t>     B.  </a:t>
            </a:r>
            <a:r>
              <a:rPr lang="en-US" dirty="0" smtClean="0"/>
              <a:t>Democratic</a:t>
            </a:r>
            <a:endParaRPr lang="en-US" dirty="0"/>
          </a:p>
          <a:p>
            <a:r>
              <a:rPr lang="en-US" dirty="0"/>
              <a:t>     C.  Autocratic</a:t>
            </a:r>
          </a:p>
          <a:p>
            <a:r>
              <a:rPr lang="en-US" dirty="0"/>
              <a:t>     D.  Unitary</a:t>
            </a:r>
          </a:p>
          <a:p>
            <a:endParaRPr lang="en-US" dirty="0"/>
          </a:p>
        </p:txBody>
      </p:sp>
    </p:spTree>
    <p:extLst>
      <p:ext uri="{BB962C8B-B14F-4D97-AF65-F5344CB8AC3E}">
        <p14:creationId xmlns:p14="http://schemas.microsoft.com/office/powerpoint/2010/main" val="46995121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Democratic*</a:t>
            </a:r>
          </a:p>
          <a:p>
            <a:endParaRPr lang="en-US" dirty="0"/>
          </a:p>
        </p:txBody>
      </p:sp>
    </p:spTree>
    <p:extLst>
      <p:ext uri="{BB962C8B-B14F-4D97-AF65-F5344CB8AC3E}">
        <p14:creationId xmlns:p14="http://schemas.microsoft.com/office/powerpoint/2010/main" val="143324857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229600" cy="5745480"/>
          </a:xfrm>
        </p:spPr>
        <p:txBody>
          <a:bodyPr/>
          <a:lstStyle/>
          <a:p>
            <a:r>
              <a:rPr lang="en-US" dirty="0"/>
              <a:t>SS6CG4b</a:t>
            </a:r>
          </a:p>
          <a:p>
            <a:r>
              <a:rPr lang="en-US" dirty="0"/>
              <a:t>13.  A government in which one person possesses unlimited power and the citizen </a:t>
            </a:r>
            <a:r>
              <a:rPr lang="en-US" dirty="0" smtClean="0"/>
              <a:t>has little </a:t>
            </a:r>
            <a:r>
              <a:rPr lang="en-US" dirty="0"/>
              <a:t>if any role in the government is </a:t>
            </a:r>
            <a:r>
              <a:rPr lang="en-US" dirty="0" smtClean="0"/>
              <a:t>called</a:t>
            </a:r>
          </a:p>
          <a:p>
            <a:endParaRPr lang="en-US" dirty="0"/>
          </a:p>
          <a:p>
            <a:r>
              <a:rPr lang="en-US" dirty="0"/>
              <a:t>     A.  Democratic</a:t>
            </a:r>
          </a:p>
          <a:p>
            <a:r>
              <a:rPr lang="en-US" dirty="0"/>
              <a:t>     B.  Oligarchy</a:t>
            </a:r>
          </a:p>
          <a:p>
            <a:r>
              <a:rPr lang="en-US" dirty="0"/>
              <a:t>     C.  </a:t>
            </a:r>
            <a:r>
              <a:rPr lang="en-US" dirty="0" smtClean="0"/>
              <a:t>Autocracy</a:t>
            </a:r>
            <a:endParaRPr lang="en-US" dirty="0"/>
          </a:p>
          <a:p>
            <a:r>
              <a:rPr lang="en-US" dirty="0"/>
              <a:t>     D.  Unitary</a:t>
            </a:r>
          </a:p>
          <a:p>
            <a:endParaRPr lang="en-US" dirty="0"/>
          </a:p>
        </p:txBody>
      </p:sp>
    </p:spTree>
    <p:extLst>
      <p:ext uri="{BB962C8B-B14F-4D97-AF65-F5344CB8AC3E}">
        <p14:creationId xmlns:p14="http://schemas.microsoft.com/office/powerpoint/2010/main" val="5994118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Autocracy*</a:t>
            </a:r>
          </a:p>
          <a:p>
            <a:endParaRPr lang="en-US" dirty="0"/>
          </a:p>
        </p:txBody>
      </p:sp>
    </p:spTree>
    <p:extLst>
      <p:ext uri="{BB962C8B-B14F-4D97-AF65-F5344CB8AC3E}">
        <p14:creationId xmlns:p14="http://schemas.microsoft.com/office/powerpoint/2010/main" val="374460609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229600" cy="5897880"/>
          </a:xfrm>
        </p:spPr>
        <p:txBody>
          <a:bodyPr>
            <a:normAutofit/>
          </a:bodyPr>
          <a:lstStyle/>
          <a:p>
            <a:r>
              <a:rPr lang="en-US" dirty="0"/>
              <a:t>SS6CG4b</a:t>
            </a:r>
          </a:p>
          <a:p>
            <a:r>
              <a:rPr lang="en-US" dirty="0"/>
              <a:t>14.  A government in which a few people such as a dominant clan have power </a:t>
            </a:r>
            <a:r>
              <a:rPr lang="en-US" dirty="0" smtClean="0"/>
              <a:t>for corrupt </a:t>
            </a:r>
            <a:r>
              <a:rPr lang="en-US" dirty="0"/>
              <a:t>and selfish purposes.  The citizen has a very limited role</a:t>
            </a:r>
            <a:r>
              <a:rPr lang="en-US" dirty="0" smtClean="0"/>
              <a:t>.</a:t>
            </a:r>
          </a:p>
          <a:p>
            <a:endParaRPr lang="en-US" dirty="0"/>
          </a:p>
          <a:p>
            <a:r>
              <a:rPr lang="en-US" dirty="0"/>
              <a:t>     A.  Democratic</a:t>
            </a:r>
          </a:p>
          <a:p>
            <a:r>
              <a:rPr lang="en-US" dirty="0"/>
              <a:t>     B.  </a:t>
            </a:r>
            <a:r>
              <a:rPr lang="en-US" dirty="0" smtClean="0"/>
              <a:t>Oligarchy</a:t>
            </a:r>
            <a:endParaRPr lang="en-US" dirty="0"/>
          </a:p>
          <a:p>
            <a:r>
              <a:rPr lang="en-US" dirty="0"/>
              <a:t>     C.  Autocracy</a:t>
            </a:r>
          </a:p>
          <a:p>
            <a:r>
              <a:rPr lang="en-US" dirty="0"/>
              <a:t>     D.  Unitary</a:t>
            </a:r>
          </a:p>
          <a:p>
            <a:endParaRPr lang="en-US" dirty="0"/>
          </a:p>
        </p:txBody>
      </p:sp>
    </p:spTree>
    <p:extLst>
      <p:ext uri="{BB962C8B-B14F-4D97-AF65-F5344CB8AC3E}">
        <p14:creationId xmlns:p14="http://schemas.microsoft.com/office/powerpoint/2010/main" val="4056966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229600" cy="5821680"/>
          </a:xfrm>
        </p:spPr>
        <p:txBody>
          <a:bodyPr>
            <a:normAutofit/>
          </a:bodyPr>
          <a:lstStyle/>
          <a:p>
            <a:r>
              <a:rPr lang="en-US" b="1" dirty="0"/>
              <a:t>SS6G4</a:t>
            </a:r>
            <a:endParaRPr lang="en-US" dirty="0"/>
          </a:p>
          <a:p>
            <a:pPr lvl="0"/>
            <a:r>
              <a:rPr lang="en-US" dirty="0"/>
              <a:t>When a person is literate, that means that the person </a:t>
            </a:r>
            <a:r>
              <a:rPr lang="en-US" dirty="0" smtClean="0"/>
              <a:t>can</a:t>
            </a:r>
          </a:p>
          <a:p>
            <a:pPr lvl="0"/>
            <a:endParaRPr lang="en-US" dirty="0"/>
          </a:p>
          <a:p>
            <a:r>
              <a:rPr lang="en-US" dirty="0"/>
              <a:t>A   read and write</a:t>
            </a:r>
            <a:r>
              <a:rPr lang="en-US" dirty="0" smtClean="0"/>
              <a:t>.</a:t>
            </a:r>
          </a:p>
          <a:p>
            <a:endParaRPr lang="en-US" dirty="0"/>
          </a:p>
          <a:p>
            <a:r>
              <a:rPr lang="en-US" dirty="0"/>
              <a:t>B   get a good job</a:t>
            </a:r>
            <a:r>
              <a:rPr lang="en-US" dirty="0" smtClean="0"/>
              <a:t>.</a:t>
            </a:r>
          </a:p>
          <a:p>
            <a:endParaRPr lang="en-US" dirty="0"/>
          </a:p>
          <a:p>
            <a:r>
              <a:rPr lang="en-US" dirty="0"/>
              <a:t>C   have a greater standard of living</a:t>
            </a:r>
            <a:r>
              <a:rPr lang="en-US" dirty="0" smtClean="0"/>
              <a:t>.</a:t>
            </a:r>
          </a:p>
          <a:p>
            <a:endParaRPr lang="en-US" dirty="0"/>
          </a:p>
          <a:p>
            <a:r>
              <a:rPr lang="en-US" dirty="0"/>
              <a:t>D   pay for his or her child’s education.</a:t>
            </a:r>
          </a:p>
        </p:txBody>
      </p:sp>
    </p:spTree>
    <p:extLst>
      <p:ext uri="{BB962C8B-B14F-4D97-AF65-F5344CB8AC3E}">
        <p14:creationId xmlns:p14="http://schemas.microsoft.com/office/powerpoint/2010/main" val="202227606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Oligarchy*</a:t>
            </a:r>
          </a:p>
          <a:p>
            <a:endParaRPr lang="en-US" dirty="0"/>
          </a:p>
        </p:txBody>
      </p:sp>
    </p:spTree>
    <p:extLst>
      <p:ext uri="{BB962C8B-B14F-4D97-AF65-F5344CB8AC3E}">
        <p14:creationId xmlns:p14="http://schemas.microsoft.com/office/powerpoint/2010/main" val="276551254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31520"/>
            <a:ext cx="8153400" cy="5821680"/>
          </a:xfrm>
        </p:spPr>
        <p:txBody>
          <a:bodyPr/>
          <a:lstStyle/>
          <a:p>
            <a:r>
              <a:rPr lang="en-US" dirty="0"/>
              <a:t>SS6CG4c</a:t>
            </a:r>
          </a:p>
          <a:p>
            <a:r>
              <a:rPr lang="en-US" dirty="0"/>
              <a:t>15.  A system of government in which the president is constitutionally independent </a:t>
            </a:r>
            <a:r>
              <a:rPr lang="en-US" dirty="0" smtClean="0"/>
              <a:t>of the </a:t>
            </a:r>
            <a:r>
              <a:rPr lang="en-US" dirty="0"/>
              <a:t>legislature is </a:t>
            </a:r>
            <a:r>
              <a:rPr lang="en-US" dirty="0" smtClean="0"/>
              <a:t>called</a:t>
            </a:r>
          </a:p>
          <a:p>
            <a:endParaRPr lang="en-US" dirty="0"/>
          </a:p>
          <a:p>
            <a:r>
              <a:rPr lang="en-US" dirty="0"/>
              <a:t>     A.  Constitutional Monarchy</a:t>
            </a:r>
          </a:p>
          <a:p>
            <a:r>
              <a:rPr lang="en-US" dirty="0"/>
              <a:t>     B.  Absolute Monarchy</a:t>
            </a:r>
          </a:p>
          <a:p>
            <a:r>
              <a:rPr lang="en-US" dirty="0"/>
              <a:t>     C.  Parliamentary Democracy</a:t>
            </a:r>
          </a:p>
          <a:p>
            <a:r>
              <a:rPr lang="en-US" dirty="0"/>
              <a:t>     D.  Presidential </a:t>
            </a:r>
            <a:r>
              <a:rPr lang="en-US" dirty="0" smtClean="0"/>
              <a:t>Democracy</a:t>
            </a:r>
            <a:endParaRPr lang="en-US" dirty="0"/>
          </a:p>
          <a:p>
            <a:endParaRPr lang="en-US" dirty="0"/>
          </a:p>
        </p:txBody>
      </p:sp>
    </p:spTree>
    <p:extLst>
      <p:ext uri="{BB962C8B-B14F-4D97-AF65-F5344CB8AC3E}">
        <p14:creationId xmlns:p14="http://schemas.microsoft.com/office/powerpoint/2010/main" val="242623036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Presidential Democracy*</a:t>
            </a:r>
          </a:p>
          <a:p>
            <a:endParaRPr lang="en-US" dirty="0"/>
          </a:p>
        </p:txBody>
      </p:sp>
    </p:spTree>
    <p:extLst>
      <p:ext uri="{BB962C8B-B14F-4D97-AF65-F5344CB8AC3E}">
        <p14:creationId xmlns:p14="http://schemas.microsoft.com/office/powerpoint/2010/main" val="56995503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731520"/>
            <a:ext cx="8229600" cy="5897880"/>
          </a:xfrm>
        </p:spPr>
        <p:txBody>
          <a:bodyPr>
            <a:normAutofit/>
          </a:bodyPr>
          <a:lstStyle/>
          <a:p>
            <a:r>
              <a:rPr lang="en-US" dirty="0"/>
              <a:t>SS6CG5a</a:t>
            </a:r>
          </a:p>
          <a:p>
            <a:r>
              <a:rPr lang="en-US" dirty="0"/>
              <a:t>16.  Queen Elizabeth of England only has ceremonial duties; thus she does not </a:t>
            </a:r>
            <a:r>
              <a:rPr lang="en-US" dirty="0" smtClean="0"/>
              <a:t>get involved </a:t>
            </a:r>
            <a:r>
              <a:rPr lang="en-US" dirty="0"/>
              <a:t>with the day-to-day activities of the government in her country.  </a:t>
            </a:r>
            <a:r>
              <a:rPr lang="en-US" dirty="0" smtClean="0"/>
              <a:t>Which of </a:t>
            </a:r>
            <a:r>
              <a:rPr lang="en-US" dirty="0"/>
              <a:t>these titles describes her</a:t>
            </a:r>
            <a:r>
              <a:rPr lang="en-US" dirty="0" smtClean="0"/>
              <a:t>?</a:t>
            </a:r>
          </a:p>
          <a:p>
            <a:endParaRPr lang="en-US" dirty="0"/>
          </a:p>
          <a:p>
            <a:r>
              <a:rPr lang="en-US" dirty="0"/>
              <a:t>     A.  Princess</a:t>
            </a:r>
          </a:p>
          <a:p>
            <a:r>
              <a:rPr lang="en-US" dirty="0"/>
              <a:t>     B.  Chief of </a:t>
            </a:r>
            <a:r>
              <a:rPr lang="en-US" dirty="0" smtClean="0"/>
              <a:t>State</a:t>
            </a:r>
            <a:endParaRPr lang="en-US" dirty="0"/>
          </a:p>
          <a:p>
            <a:r>
              <a:rPr lang="en-US" dirty="0"/>
              <a:t>     C.  Head of Government</a:t>
            </a:r>
          </a:p>
          <a:p>
            <a:r>
              <a:rPr lang="en-US" dirty="0"/>
              <a:t>     D.  Both B and C</a:t>
            </a:r>
          </a:p>
          <a:p>
            <a:endParaRPr lang="en-US" dirty="0"/>
          </a:p>
        </p:txBody>
      </p:sp>
    </p:spTree>
    <p:extLst>
      <p:ext uri="{BB962C8B-B14F-4D97-AF65-F5344CB8AC3E}">
        <p14:creationId xmlns:p14="http://schemas.microsoft.com/office/powerpoint/2010/main" val="177709934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Chief of State*</a:t>
            </a:r>
          </a:p>
          <a:p>
            <a:endParaRPr lang="en-US" dirty="0"/>
          </a:p>
        </p:txBody>
      </p:sp>
    </p:spTree>
    <p:extLst>
      <p:ext uri="{BB962C8B-B14F-4D97-AF65-F5344CB8AC3E}">
        <p14:creationId xmlns:p14="http://schemas.microsoft.com/office/powerpoint/2010/main" val="291065530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153400" cy="5669280"/>
          </a:xfrm>
        </p:spPr>
        <p:txBody>
          <a:bodyPr/>
          <a:lstStyle/>
          <a:p>
            <a:r>
              <a:rPr lang="en-US" dirty="0"/>
              <a:t>SS6CG5a</a:t>
            </a:r>
          </a:p>
          <a:p>
            <a:r>
              <a:rPr lang="en-US" dirty="0"/>
              <a:t>17. Which country has a Federation as their type of government</a:t>
            </a:r>
            <a:r>
              <a:rPr lang="en-US" dirty="0" smtClean="0"/>
              <a:t>?</a:t>
            </a:r>
          </a:p>
          <a:p>
            <a:endParaRPr lang="en-US" dirty="0"/>
          </a:p>
          <a:p>
            <a:r>
              <a:rPr lang="en-US" dirty="0"/>
              <a:t>     A.  Germany</a:t>
            </a:r>
          </a:p>
          <a:p>
            <a:r>
              <a:rPr lang="en-US" dirty="0"/>
              <a:t>     B.  United Kingdom</a:t>
            </a:r>
          </a:p>
          <a:p>
            <a:r>
              <a:rPr lang="en-US" dirty="0"/>
              <a:t>     C.  Ireland</a:t>
            </a:r>
          </a:p>
          <a:p>
            <a:r>
              <a:rPr lang="en-US" dirty="0"/>
              <a:t>     D.  </a:t>
            </a:r>
            <a:r>
              <a:rPr lang="en-US" dirty="0" smtClean="0"/>
              <a:t>Russia</a:t>
            </a:r>
            <a:endParaRPr lang="en-US" dirty="0"/>
          </a:p>
          <a:p>
            <a:endParaRPr lang="en-US" dirty="0"/>
          </a:p>
        </p:txBody>
      </p:sp>
    </p:spTree>
    <p:extLst>
      <p:ext uri="{BB962C8B-B14F-4D97-AF65-F5344CB8AC3E}">
        <p14:creationId xmlns:p14="http://schemas.microsoft.com/office/powerpoint/2010/main" val="23346623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Russia*</a:t>
            </a:r>
          </a:p>
          <a:p>
            <a:endParaRPr lang="en-US" dirty="0"/>
          </a:p>
        </p:txBody>
      </p:sp>
    </p:spTree>
    <p:extLst>
      <p:ext uri="{BB962C8B-B14F-4D97-AF65-F5344CB8AC3E}">
        <p14:creationId xmlns:p14="http://schemas.microsoft.com/office/powerpoint/2010/main" val="319452560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305800" cy="5745480"/>
          </a:xfrm>
        </p:spPr>
        <p:txBody>
          <a:bodyPr/>
          <a:lstStyle/>
          <a:p>
            <a:r>
              <a:rPr lang="en-US" dirty="0"/>
              <a:t>SS6CG5a</a:t>
            </a:r>
          </a:p>
          <a:p>
            <a:r>
              <a:rPr lang="en-US" dirty="0"/>
              <a:t>18. What is the voting age in Germany, the United Kingdom and Russia</a:t>
            </a:r>
            <a:r>
              <a:rPr lang="en-US" dirty="0" smtClean="0"/>
              <a:t>?</a:t>
            </a:r>
          </a:p>
          <a:p>
            <a:endParaRPr lang="en-US" dirty="0"/>
          </a:p>
          <a:p>
            <a:r>
              <a:rPr lang="en-US" dirty="0"/>
              <a:t>     A. </a:t>
            </a:r>
            <a:r>
              <a:rPr lang="en-US" dirty="0" smtClean="0"/>
              <a:t>18</a:t>
            </a:r>
            <a:endParaRPr lang="en-US" dirty="0"/>
          </a:p>
          <a:p>
            <a:r>
              <a:rPr lang="en-US" dirty="0"/>
              <a:t>     B. 19</a:t>
            </a:r>
          </a:p>
          <a:p>
            <a:r>
              <a:rPr lang="en-US" dirty="0"/>
              <a:t>     C. 20</a:t>
            </a:r>
          </a:p>
          <a:p>
            <a:r>
              <a:rPr lang="en-US" dirty="0"/>
              <a:t>     D. 21</a:t>
            </a:r>
          </a:p>
          <a:p>
            <a:endParaRPr lang="en-US" dirty="0"/>
          </a:p>
        </p:txBody>
      </p:sp>
    </p:spTree>
    <p:extLst>
      <p:ext uri="{BB962C8B-B14F-4D97-AF65-F5344CB8AC3E}">
        <p14:creationId xmlns:p14="http://schemas.microsoft.com/office/powerpoint/2010/main" val="42307495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18*</a:t>
            </a:r>
          </a:p>
          <a:p>
            <a:endParaRPr lang="en-US" dirty="0"/>
          </a:p>
        </p:txBody>
      </p:sp>
    </p:spTree>
    <p:extLst>
      <p:ext uri="{BB962C8B-B14F-4D97-AF65-F5344CB8AC3E}">
        <p14:creationId xmlns:p14="http://schemas.microsoft.com/office/powerpoint/2010/main" val="2272999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229600" cy="5745480"/>
          </a:xfrm>
        </p:spPr>
        <p:txBody>
          <a:bodyPr/>
          <a:lstStyle/>
          <a:p>
            <a:r>
              <a:rPr lang="en-US" dirty="0"/>
              <a:t>SS6CG5a</a:t>
            </a:r>
          </a:p>
          <a:p>
            <a:r>
              <a:rPr lang="en-US" dirty="0"/>
              <a:t>19. Which two countries have a president with ceremonial duties</a:t>
            </a:r>
            <a:r>
              <a:rPr lang="en-US" dirty="0" smtClean="0"/>
              <a:t>?</a:t>
            </a:r>
          </a:p>
          <a:p>
            <a:endParaRPr lang="en-US" dirty="0"/>
          </a:p>
          <a:p>
            <a:r>
              <a:rPr lang="en-US" dirty="0"/>
              <a:t>     A. Germany and United Kingdom</a:t>
            </a:r>
          </a:p>
          <a:p>
            <a:r>
              <a:rPr lang="en-US" dirty="0"/>
              <a:t>     B.  Russia and United Kingdom </a:t>
            </a:r>
          </a:p>
          <a:p>
            <a:r>
              <a:rPr lang="en-US" dirty="0"/>
              <a:t>     C.  Germany and </a:t>
            </a:r>
            <a:r>
              <a:rPr lang="en-US" dirty="0" smtClean="0"/>
              <a:t>Russia</a:t>
            </a:r>
            <a:endParaRPr lang="en-US" dirty="0"/>
          </a:p>
          <a:p>
            <a:r>
              <a:rPr lang="en-US" dirty="0"/>
              <a:t>     D.  Russia and Ireland</a:t>
            </a:r>
          </a:p>
          <a:p>
            <a:endParaRPr lang="en-US" dirty="0"/>
          </a:p>
        </p:txBody>
      </p:sp>
    </p:spTree>
    <p:extLst>
      <p:ext uri="{BB962C8B-B14F-4D97-AF65-F5344CB8AC3E}">
        <p14:creationId xmlns:p14="http://schemas.microsoft.com/office/powerpoint/2010/main" val="466945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smtClean="0"/>
              <a:t>A.   </a:t>
            </a:r>
            <a:r>
              <a:rPr lang="en-US" dirty="0"/>
              <a:t>read and write.*</a:t>
            </a:r>
          </a:p>
          <a:p>
            <a:endParaRPr lang="en-US" dirty="0"/>
          </a:p>
        </p:txBody>
      </p:sp>
    </p:spTree>
    <p:extLst>
      <p:ext uri="{BB962C8B-B14F-4D97-AF65-F5344CB8AC3E}">
        <p14:creationId xmlns:p14="http://schemas.microsoft.com/office/powerpoint/2010/main" val="125995715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Germany and Russia*</a:t>
            </a:r>
          </a:p>
          <a:p>
            <a:endParaRPr lang="en-US" dirty="0"/>
          </a:p>
        </p:txBody>
      </p:sp>
    </p:spTree>
    <p:extLst>
      <p:ext uri="{BB962C8B-B14F-4D97-AF65-F5344CB8AC3E}">
        <p14:creationId xmlns:p14="http://schemas.microsoft.com/office/powerpoint/2010/main" val="277707294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229600" cy="5745480"/>
          </a:xfrm>
        </p:spPr>
        <p:txBody>
          <a:bodyPr/>
          <a:lstStyle/>
          <a:p>
            <a:r>
              <a:rPr lang="en-US" dirty="0"/>
              <a:t>SS6CG5a</a:t>
            </a:r>
          </a:p>
          <a:p>
            <a:r>
              <a:rPr lang="en-US" dirty="0"/>
              <a:t>20. Who is the Head of Government in the United Kingdom</a:t>
            </a:r>
            <a:r>
              <a:rPr lang="en-US" dirty="0" smtClean="0"/>
              <a:t>?</a:t>
            </a:r>
          </a:p>
          <a:p>
            <a:endParaRPr lang="en-US" dirty="0"/>
          </a:p>
          <a:p>
            <a:r>
              <a:rPr lang="en-US" dirty="0"/>
              <a:t>     A.  The Queen</a:t>
            </a:r>
          </a:p>
          <a:p>
            <a:r>
              <a:rPr lang="en-US" dirty="0"/>
              <a:t>     B.  The President</a:t>
            </a:r>
          </a:p>
          <a:p>
            <a:r>
              <a:rPr lang="en-US" dirty="0"/>
              <a:t>     C.  The Prime </a:t>
            </a:r>
            <a:r>
              <a:rPr lang="en-US" dirty="0" smtClean="0"/>
              <a:t>Minister</a:t>
            </a:r>
            <a:endParaRPr lang="en-US" dirty="0"/>
          </a:p>
          <a:p>
            <a:r>
              <a:rPr lang="en-US" dirty="0"/>
              <a:t>     D.  The Chancellor</a:t>
            </a:r>
          </a:p>
          <a:p>
            <a:endParaRPr lang="en-US" dirty="0"/>
          </a:p>
        </p:txBody>
      </p:sp>
    </p:spTree>
    <p:extLst>
      <p:ext uri="{BB962C8B-B14F-4D97-AF65-F5344CB8AC3E}">
        <p14:creationId xmlns:p14="http://schemas.microsoft.com/office/powerpoint/2010/main" val="287760938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The Prime Minister*</a:t>
            </a:r>
          </a:p>
          <a:p>
            <a:endParaRPr lang="en-US" dirty="0"/>
          </a:p>
        </p:txBody>
      </p:sp>
    </p:spTree>
    <p:extLst>
      <p:ext uri="{BB962C8B-B14F-4D97-AF65-F5344CB8AC3E}">
        <p14:creationId xmlns:p14="http://schemas.microsoft.com/office/powerpoint/2010/main" val="407030269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458200" cy="5897880"/>
          </a:xfrm>
        </p:spPr>
        <p:txBody>
          <a:bodyPr/>
          <a:lstStyle/>
          <a:p>
            <a:r>
              <a:rPr lang="en-US" dirty="0"/>
              <a:t>SS6CG5b</a:t>
            </a:r>
          </a:p>
          <a:p>
            <a:r>
              <a:rPr lang="en-US" dirty="0"/>
              <a:t>21. What is the main purpose of the European Union</a:t>
            </a:r>
            <a:r>
              <a:rPr lang="en-US" dirty="0" smtClean="0"/>
              <a:t>?</a:t>
            </a:r>
          </a:p>
          <a:p>
            <a:endParaRPr lang="en-US" dirty="0"/>
          </a:p>
          <a:p>
            <a:r>
              <a:rPr lang="en-US" dirty="0"/>
              <a:t>      A.  To make trading </a:t>
            </a:r>
            <a:r>
              <a:rPr lang="en-US" dirty="0" smtClean="0"/>
              <a:t>easier</a:t>
            </a:r>
            <a:endParaRPr lang="en-US" dirty="0"/>
          </a:p>
          <a:p>
            <a:r>
              <a:rPr lang="en-US" dirty="0"/>
              <a:t>      B.  To switch to a single currency</a:t>
            </a:r>
          </a:p>
          <a:p>
            <a:r>
              <a:rPr lang="en-US" dirty="0"/>
              <a:t>      C.  To have the same constitution</a:t>
            </a:r>
          </a:p>
          <a:p>
            <a:r>
              <a:rPr lang="en-US" dirty="0"/>
              <a:t>      D.  To increase GDP</a:t>
            </a:r>
          </a:p>
          <a:p>
            <a:endParaRPr lang="en-US" dirty="0"/>
          </a:p>
        </p:txBody>
      </p:sp>
    </p:spTree>
    <p:extLst>
      <p:ext uri="{BB962C8B-B14F-4D97-AF65-F5344CB8AC3E}">
        <p14:creationId xmlns:p14="http://schemas.microsoft.com/office/powerpoint/2010/main" val="380578763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To make trading easier*</a:t>
            </a:r>
          </a:p>
          <a:p>
            <a:endParaRPr lang="en-US" dirty="0"/>
          </a:p>
        </p:txBody>
      </p:sp>
    </p:spTree>
    <p:extLst>
      <p:ext uri="{BB962C8B-B14F-4D97-AF65-F5344CB8AC3E}">
        <p14:creationId xmlns:p14="http://schemas.microsoft.com/office/powerpoint/2010/main" val="159167573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305800" cy="5745480"/>
          </a:xfrm>
        </p:spPr>
        <p:txBody>
          <a:bodyPr/>
          <a:lstStyle/>
          <a:p>
            <a:r>
              <a:rPr lang="en-US" dirty="0"/>
              <a:t>SS6CG5b</a:t>
            </a:r>
          </a:p>
          <a:p>
            <a:r>
              <a:rPr lang="en-US" dirty="0"/>
              <a:t>22. What is the name of the currency in most European countries</a:t>
            </a:r>
            <a:r>
              <a:rPr lang="en-US" dirty="0" smtClean="0"/>
              <a:t>?</a:t>
            </a:r>
          </a:p>
          <a:p>
            <a:endParaRPr lang="en-US" dirty="0"/>
          </a:p>
          <a:p>
            <a:r>
              <a:rPr lang="en-US" dirty="0"/>
              <a:t>      A.  Pesos</a:t>
            </a:r>
          </a:p>
          <a:p>
            <a:r>
              <a:rPr lang="en-US" dirty="0"/>
              <a:t>      B.  </a:t>
            </a:r>
            <a:r>
              <a:rPr lang="en-US" dirty="0" smtClean="0"/>
              <a:t>Euro</a:t>
            </a:r>
            <a:endParaRPr lang="en-US" dirty="0"/>
          </a:p>
          <a:p>
            <a:r>
              <a:rPr lang="en-US" dirty="0"/>
              <a:t>      C.  Lira</a:t>
            </a:r>
          </a:p>
          <a:p>
            <a:r>
              <a:rPr lang="en-US" dirty="0"/>
              <a:t>      D.  Franc </a:t>
            </a:r>
          </a:p>
          <a:p>
            <a:endParaRPr lang="en-US" dirty="0"/>
          </a:p>
        </p:txBody>
      </p:sp>
    </p:spTree>
    <p:extLst>
      <p:ext uri="{BB962C8B-B14F-4D97-AF65-F5344CB8AC3E}">
        <p14:creationId xmlns:p14="http://schemas.microsoft.com/office/powerpoint/2010/main" val="56670106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Euro*</a:t>
            </a:r>
          </a:p>
          <a:p>
            <a:endParaRPr lang="en-US" dirty="0"/>
          </a:p>
        </p:txBody>
      </p:sp>
    </p:spTree>
    <p:extLst>
      <p:ext uri="{BB962C8B-B14F-4D97-AF65-F5344CB8AC3E}">
        <p14:creationId xmlns:p14="http://schemas.microsoft.com/office/powerpoint/2010/main" val="112176515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229600" cy="5745480"/>
          </a:xfrm>
        </p:spPr>
        <p:txBody>
          <a:bodyPr/>
          <a:lstStyle/>
          <a:p>
            <a:r>
              <a:rPr lang="en-US" dirty="0"/>
              <a:t>SS6CG6</a:t>
            </a:r>
          </a:p>
          <a:p>
            <a:r>
              <a:rPr lang="en-US" dirty="0"/>
              <a:t>23. Which is an example of a confederation</a:t>
            </a:r>
            <a:r>
              <a:rPr lang="en-US" dirty="0" smtClean="0"/>
              <a:t>?</a:t>
            </a:r>
          </a:p>
          <a:p>
            <a:endParaRPr lang="en-US" dirty="0"/>
          </a:p>
          <a:p>
            <a:r>
              <a:rPr lang="en-US" dirty="0"/>
              <a:t>A   Australia alone</a:t>
            </a:r>
          </a:p>
          <a:p>
            <a:r>
              <a:rPr lang="en-US" dirty="0"/>
              <a:t>B   Australia and New Zealand</a:t>
            </a:r>
          </a:p>
          <a:p>
            <a:r>
              <a:rPr lang="en-US" dirty="0"/>
              <a:t>C   Commonwealth of </a:t>
            </a:r>
            <a:r>
              <a:rPr lang="en-US" dirty="0" smtClean="0"/>
              <a:t>Nations</a:t>
            </a:r>
            <a:endParaRPr lang="en-US" dirty="0"/>
          </a:p>
          <a:p>
            <a:r>
              <a:rPr lang="en-US" dirty="0"/>
              <a:t>D   European Union</a:t>
            </a:r>
          </a:p>
          <a:p>
            <a:endParaRPr lang="en-US" dirty="0"/>
          </a:p>
        </p:txBody>
      </p:sp>
    </p:spTree>
    <p:extLst>
      <p:ext uri="{BB962C8B-B14F-4D97-AF65-F5344CB8AC3E}">
        <p14:creationId xmlns:p14="http://schemas.microsoft.com/office/powerpoint/2010/main" val="12797066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Commonwealth of Nations*</a:t>
            </a:r>
          </a:p>
          <a:p>
            <a:endParaRPr lang="en-US" dirty="0"/>
          </a:p>
        </p:txBody>
      </p:sp>
    </p:spTree>
    <p:extLst>
      <p:ext uri="{BB962C8B-B14F-4D97-AF65-F5344CB8AC3E}">
        <p14:creationId xmlns:p14="http://schemas.microsoft.com/office/powerpoint/2010/main" val="119305013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382000" cy="5821680"/>
          </a:xfrm>
        </p:spPr>
        <p:txBody>
          <a:bodyPr/>
          <a:lstStyle/>
          <a:p>
            <a:r>
              <a:rPr lang="en-US" dirty="0"/>
              <a:t>SS6CG6</a:t>
            </a:r>
          </a:p>
          <a:p>
            <a:r>
              <a:rPr lang="en-US" dirty="0"/>
              <a:t>24. Who represents the Queen in Australia’s form of government</a:t>
            </a:r>
            <a:r>
              <a:rPr lang="en-US" dirty="0" smtClean="0"/>
              <a:t>?</a:t>
            </a:r>
          </a:p>
          <a:p>
            <a:endParaRPr lang="en-US" dirty="0"/>
          </a:p>
          <a:p>
            <a:r>
              <a:rPr lang="en-US" dirty="0"/>
              <a:t>A   president</a:t>
            </a:r>
          </a:p>
          <a:p>
            <a:r>
              <a:rPr lang="en-US" dirty="0"/>
              <a:t>B   prime minister</a:t>
            </a:r>
          </a:p>
          <a:p>
            <a:r>
              <a:rPr lang="en-US" dirty="0"/>
              <a:t>C   member of parliament</a:t>
            </a:r>
          </a:p>
          <a:p>
            <a:r>
              <a:rPr lang="en-US" dirty="0"/>
              <a:t>D   </a:t>
            </a:r>
            <a:r>
              <a:rPr lang="en-US" dirty="0" smtClean="0"/>
              <a:t>governor-general</a:t>
            </a:r>
            <a:endParaRPr lang="en-US" dirty="0"/>
          </a:p>
          <a:p>
            <a:endParaRPr lang="en-US" dirty="0"/>
          </a:p>
        </p:txBody>
      </p:sp>
    </p:spTree>
    <p:extLst>
      <p:ext uri="{BB962C8B-B14F-4D97-AF65-F5344CB8AC3E}">
        <p14:creationId xmlns:p14="http://schemas.microsoft.com/office/powerpoint/2010/main" val="3321405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31520"/>
            <a:ext cx="8686800" cy="5897880"/>
          </a:xfrm>
        </p:spPr>
        <p:txBody>
          <a:bodyPr>
            <a:normAutofit/>
          </a:bodyPr>
          <a:lstStyle/>
          <a:p>
            <a:r>
              <a:rPr lang="en-US" b="1" dirty="0"/>
              <a:t>SS6G4</a:t>
            </a:r>
            <a:endParaRPr lang="en-US" dirty="0"/>
          </a:p>
          <a:p>
            <a:r>
              <a:rPr lang="en-US" dirty="0"/>
              <a:t>8.  Which is often an effect of a country having a high literacy rate</a:t>
            </a:r>
            <a:r>
              <a:rPr lang="en-US" dirty="0" smtClean="0"/>
              <a:t>?</a:t>
            </a:r>
          </a:p>
          <a:p>
            <a:endParaRPr lang="en-US" dirty="0"/>
          </a:p>
          <a:p>
            <a:r>
              <a:rPr lang="en-US" dirty="0"/>
              <a:t>A   </a:t>
            </a:r>
            <a:r>
              <a:rPr lang="en-US" dirty="0" err="1"/>
              <a:t>a</a:t>
            </a:r>
            <a:r>
              <a:rPr lang="en-US" dirty="0"/>
              <a:t> higher illiteracy </a:t>
            </a:r>
            <a:r>
              <a:rPr lang="en-US" dirty="0" smtClean="0"/>
              <a:t>rate</a:t>
            </a:r>
          </a:p>
          <a:p>
            <a:endParaRPr lang="en-US" dirty="0"/>
          </a:p>
          <a:p>
            <a:r>
              <a:rPr lang="en-US" dirty="0"/>
              <a:t>B   lower education </a:t>
            </a:r>
            <a:r>
              <a:rPr lang="en-US" dirty="0" smtClean="0"/>
              <a:t>levels</a:t>
            </a:r>
          </a:p>
          <a:p>
            <a:endParaRPr lang="en-US" dirty="0"/>
          </a:p>
          <a:p>
            <a:r>
              <a:rPr lang="en-US" dirty="0"/>
              <a:t>C   a lower standard of </a:t>
            </a:r>
            <a:r>
              <a:rPr lang="en-US" dirty="0" smtClean="0"/>
              <a:t>living</a:t>
            </a:r>
          </a:p>
          <a:p>
            <a:endParaRPr lang="en-US" dirty="0"/>
          </a:p>
          <a:p>
            <a:r>
              <a:rPr lang="en-US" dirty="0"/>
              <a:t>D   a higher standard of </a:t>
            </a:r>
            <a:r>
              <a:rPr lang="en-US" dirty="0" smtClean="0"/>
              <a:t>living</a:t>
            </a:r>
            <a:endParaRPr lang="en-US" dirty="0"/>
          </a:p>
          <a:p>
            <a:endParaRPr lang="en-US" dirty="0"/>
          </a:p>
        </p:txBody>
      </p:sp>
    </p:spTree>
    <p:extLst>
      <p:ext uri="{BB962C8B-B14F-4D97-AF65-F5344CB8AC3E}">
        <p14:creationId xmlns:p14="http://schemas.microsoft.com/office/powerpoint/2010/main" val="271829674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governor-general*</a:t>
            </a:r>
          </a:p>
          <a:p>
            <a:endParaRPr lang="en-US" dirty="0"/>
          </a:p>
        </p:txBody>
      </p:sp>
    </p:spTree>
    <p:extLst>
      <p:ext uri="{BB962C8B-B14F-4D97-AF65-F5344CB8AC3E}">
        <p14:creationId xmlns:p14="http://schemas.microsoft.com/office/powerpoint/2010/main" val="21353134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229600" cy="5745480"/>
          </a:xfrm>
        </p:spPr>
        <p:txBody>
          <a:bodyPr/>
          <a:lstStyle/>
          <a:p>
            <a:r>
              <a:rPr lang="en-US" dirty="0"/>
              <a:t>SS6CG6 </a:t>
            </a:r>
          </a:p>
          <a:p>
            <a:r>
              <a:rPr lang="en-US" dirty="0"/>
              <a:t>25. Which branch of government makes laws in Australia</a:t>
            </a:r>
            <a:r>
              <a:rPr lang="en-US" dirty="0" smtClean="0"/>
              <a:t>?</a:t>
            </a:r>
          </a:p>
          <a:p>
            <a:endParaRPr lang="en-US" dirty="0"/>
          </a:p>
          <a:p>
            <a:r>
              <a:rPr lang="en-US" dirty="0"/>
              <a:t>A   executive</a:t>
            </a:r>
          </a:p>
          <a:p>
            <a:r>
              <a:rPr lang="en-US" dirty="0"/>
              <a:t>B   judicial</a:t>
            </a:r>
          </a:p>
          <a:p>
            <a:r>
              <a:rPr lang="en-US" dirty="0"/>
              <a:t>C   </a:t>
            </a:r>
            <a:r>
              <a:rPr lang="en-US" dirty="0" smtClean="0"/>
              <a:t>legislative</a:t>
            </a:r>
            <a:endParaRPr lang="en-US" dirty="0"/>
          </a:p>
          <a:p>
            <a:r>
              <a:rPr lang="en-US" dirty="0"/>
              <a:t>D   monarch</a:t>
            </a:r>
          </a:p>
          <a:p>
            <a:endParaRPr lang="en-US" dirty="0"/>
          </a:p>
        </p:txBody>
      </p:sp>
    </p:spTree>
    <p:extLst>
      <p:ext uri="{BB962C8B-B14F-4D97-AF65-F5344CB8AC3E}">
        <p14:creationId xmlns:p14="http://schemas.microsoft.com/office/powerpoint/2010/main" val="356984251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legislative*</a:t>
            </a:r>
          </a:p>
          <a:p>
            <a:endParaRPr lang="en-US" dirty="0"/>
          </a:p>
        </p:txBody>
      </p:sp>
    </p:spTree>
    <p:extLst>
      <p:ext uri="{BB962C8B-B14F-4D97-AF65-F5344CB8AC3E}">
        <p14:creationId xmlns:p14="http://schemas.microsoft.com/office/powerpoint/2010/main" val="337813401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458200" cy="5745480"/>
          </a:xfrm>
        </p:spPr>
        <p:txBody>
          <a:bodyPr/>
          <a:lstStyle/>
          <a:p>
            <a:r>
              <a:rPr lang="en-US" dirty="0"/>
              <a:t>SS6CG7</a:t>
            </a:r>
          </a:p>
          <a:p>
            <a:r>
              <a:rPr lang="en-US" dirty="0"/>
              <a:t>26. Which has the most power in the Australian government</a:t>
            </a:r>
            <a:r>
              <a:rPr lang="en-US" dirty="0" smtClean="0"/>
              <a:t>?</a:t>
            </a:r>
          </a:p>
          <a:p>
            <a:endParaRPr lang="en-US" dirty="0"/>
          </a:p>
          <a:p>
            <a:r>
              <a:rPr lang="en-US" dirty="0"/>
              <a:t>A   the people of Australia</a:t>
            </a:r>
          </a:p>
          <a:p>
            <a:r>
              <a:rPr lang="en-US" dirty="0"/>
              <a:t>B   Queen</a:t>
            </a:r>
          </a:p>
          <a:p>
            <a:r>
              <a:rPr lang="en-US" dirty="0"/>
              <a:t>C   </a:t>
            </a:r>
            <a:r>
              <a:rPr lang="en-US" dirty="0" smtClean="0"/>
              <a:t>Parliament</a:t>
            </a:r>
            <a:endParaRPr lang="en-US" dirty="0"/>
          </a:p>
          <a:p>
            <a:r>
              <a:rPr lang="en-US" dirty="0"/>
              <a:t>D   The national Constitution</a:t>
            </a:r>
          </a:p>
          <a:p>
            <a:endParaRPr lang="en-US" dirty="0"/>
          </a:p>
        </p:txBody>
      </p:sp>
    </p:spTree>
    <p:extLst>
      <p:ext uri="{BB962C8B-B14F-4D97-AF65-F5344CB8AC3E}">
        <p14:creationId xmlns:p14="http://schemas.microsoft.com/office/powerpoint/2010/main" val="429115521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Parliament*</a:t>
            </a:r>
          </a:p>
          <a:p>
            <a:endParaRPr lang="en-US" dirty="0"/>
          </a:p>
        </p:txBody>
      </p:sp>
    </p:spTree>
    <p:extLst>
      <p:ext uri="{BB962C8B-B14F-4D97-AF65-F5344CB8AC3E}">
        <p14:creationId xmlns:p14="http://schemas.microsoft.com/office/powerpoint/2010/main" val="224656074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143000" y="731519"/>
            <a:ext cx="7732626" cy="4250569"/>
          </a:xfrm>
        </p:spPr>
        <p:txBody>
          <a:bodyPr>
            <a:normAutofit/>
          </a:bodyPr>
          <a:lstStyle/>
          <a:p>
            <a:pPr marL="45720" indent="0" algn="ctr">
              <a:buNone/>
            </a:pPr>
            <a:r>
              <a:rPr lang="en-US" sz="4000" dirty="0">
                <a:solidFill>
                  <a:schemeClr val="accent3">
                    <a:lumMod val="50000"/>
                  </a:schemeClr>
                </a:solidFill>
              </a:rPr>
              <a:t>ECONOMICS </a:t>
            </a:r>
            <a:r>
              <a:rPr lang="en-US" sz="4000" dirty="0" smtClean="0">
                <a:solidFill>
                  <a:schemeClr val="accent3">
                    <a:lumMod val="50000"/>
                  </a:schemeClr>
                </a:solidFill>
              </a:rPr>
              <a:t>DOMAIN</a:t>
            </a:r>
          </a:p>
          <a:p>
            <a:pPr algn="ctr"/>
            <a:endParaRPr lang="en-US" sz="4000" dirty="0"/>
          </a:p>
        </p:txBody>
      </p:sp>
      <p:pic>
        <p:nvPicPr>
          <p:cNvPr id="2050" name="Picture 2" descr="C:\Users\L Robertson\AppData\Local\Microsoft\Windows\Temporary Internet Files\Content.IE5\AEPJMRDN\MC9002165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326163">
            <a:off x="3600304" y="1775841"/>
            <a:ext cx="2441182" cy="2520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30873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143000" y="731520"/>
            <a:ext cx="6400800" cy="4754880"/>
          </a:xfrm>
        </p:spPr>
        <p:txBody>
          <a:bodyPr>
            <a:normAutofit lnSpcReduction="10000"/>
          </a:bodyPr>
          <a:lstStyle/>
          <a:p>
            <a:r>
              <a:rPr lang="en-US" dirty="0"/>
              <a:t>SS6E1</a:t>
            </a:r>
          </a:p>
          <a:p>
            <a:r>
              <a:rPr lang="en-US" dirty="0"/>
              <a:t>1. Which statement best describes the current economy of Brazil</a:t>
            </a:r>
            <a:r>
              <a:rPr lang="en-US" dirty="0" smtClean="0"/>
              <a:t>?</a:t>
            </a:r>
          </a:p>
          <a:p>
            <a:endParaRPr lang="en-US" dirty="0"/>
          </a:p>
          <a:p>
            <a:r>
              <a:rPr lang="en-US" dirty="0"/>
              <a:t>A   Brazil has a pure market economy with no government control.</a:t>
            </a:r>
          </a:p>
          <a:p>
            <a:r>
              <a:rPr lang="en-US" dirty="0"/>
              <a:t>B   Brazil has a pure command economy with total government control.</a:t>
            </a:r>
          </a:p>
          <a:p>
            <a:r>
              <a:rPr lang="en-US" dirty="0"/>
              <a:t>C   Brazil is mostly a market economy with some government control</a:t>
            </a:r>
            <a:r>
              <a:rPr lang="en-US" dirty="0" smtClean="0"/>
              <a:t>.</a:t>
            </a:r>
            <a:endParaRPr lang="en-US" dirty="0"/>
          </a:p>
          <a:p>
            <a:r>
              <a:rPr lang="en-US" dirty="0"/>
              <a:t>D   Brazil is mostly a command economy with some traditional market elements.</a:t>
            </a:r>
          </a:p>
          <a:p>
            <a:endParaRPr lang="en-US" dirty="0"/>
          </a:p>
        </p:txBody>
      </p:sp>
    </p:spTree>
    <p:extLst>
      <p:ext uri="{BB962C8B-B14F-4D97-AF65-F5344CB8AC3E}">
        <p14:creationId xmlns:p14="http://schemas.microsoft.com/office/powerpoint/2010/main" val="386011199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Brazil is mostly a market economy with some government control.*</a:t>
            </a:r>
          </a:p>
        </p:txBody>
      </p:sp>
    </p:spTree>
    <p:extLst>
      <p:ext uri="{BB962C8B-B14F-4D97-AF65-F5344CB8AC3E}">
        <p14:creationId xmlns:p14="http://schemas.microsoft.com/office/powerpoint/2010/main" val="379696266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686800" cy="4754880"/>
          </a:xfrm>
        </p:spPr>
        <p:txBody>
          <a:bodyPr/>
          <a:lstStyle/>
          <a:p>
            <a:r>
              <a:rPr lang="en-US" dirty="0"/>
              <a:t>SS6E1</a:t>
            </a:r>
          </a:p>
          <a:p>
            <a:r>
              <a:rPr lang="en-US" dirty="0"/>
              <a:t>2. An economy that is a blend between a command economy and a market  economy is said to </a:t>
            </a:r>
            <a:r>
              <a:rPr lang="en-US" dirty="0" smtClean="0"/>
              <a:t>be</a:t>
            </a:r>
          </a:p>
          <a:p>
            <a:endParaRPr lang="en-US" dirty="0"/>
          </a:p>
          <a:p>
            <a:r>
              <a:rPr lang="en-US" dirty="0"/>
              <a:t>	A   hybrid.</a:t>
            </a:r>
          </a:p>
          <a:p>
            <a:r>
              <a:rPr lang="en-US" dirty="0"/>
              <a:t>	B   mixed</a:t>
            </a:r>
            <a:r>
              <a:rPr lang="en-US" dirty="0" smtClean="0"/>
              <a:t>.</a:t>
            </a:r>
            <a:endParaRPr lang="en-US" dirty="0"/>
          </a:p>
          <a:p>
            <a:r>
              <a:rPr lang="en-US" dirty="0"/>
              <a:t>	C   centralized.</a:t>
            </a:r>
          </a:p>
          <a:p>
            <a:r>
              <a:rPr lang="en-US" dirty="0"/>
              <a:t>	D   decentralized.</a:t>
            </a:r>
          </a:p>
          <a:p>
            <a:endParaRPr lang="en-US" dirty="0"/>
          </a:p>
        </p:txBody>
      </p:sp>
    </p:spTree>
    <p:extLst>
      <p:ext uri="{BB962C8B-B14F-4D97-AF65-F5344CB8AC3E}">
        <p14:creationId xmlns:p14="http://schemas.microsoft.com/office/powerpoint/2010/main" val="394028373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mixed.*</a:t>
            </a:r>
          </a:p>
          <a:p>
            <a:pPr marL="45720" indent="0">
              <a:buNone/>
            </a:pPr>
            <a:r>
              <a:rPr lang="en-US" dirty="0" smtClean="0"/>
              <a:t> </a:t>
            </a:r>
            <a:endParaRPr lang="en-US" dirty="0"/>
          </a:p>
        </p:txBody>
      </p:sp>
    </p:spTree>
    <p:extLst>
      <p:ext uri="{BB962C8B-B14F-4D97-AF65-F5344CB8AC3E}">
        <p14:creationId xmlns:p14="http://schemas.microsoft.com/office/powerpoint/2010/main" val="529825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a higher standard of living*</a:t>
            </a:r>
          </a:p>
          <a:p>
            <a:endParaRPr lang="en-US" dirty="0"/>
          </a:p>
        </p:txBody>
      </p:sp>
    </p:spTree>
    <p:extLst>
      <p:ext uri="{BB962C8B-B14F-4D97-AF65-F5344CB8AC3E}">
        <p14:creationId xmlns:p14="http://schemas.microsoft.com/office/powerpoint/2010/main" val="308926501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731520"/>
            <a:ext cx="8686800" cy="5440680"/>
          </a:xfrm>
        </p:spPr>
        <p:txBody>
          <a:bodyPr>
            <a:normAutofit/>
          </a:bodyPr>
          <a:lstStyle/>
          <a:p>
            <a:r>
              <a:rPr lang="en-US" dirty="0"/>
              <a:t>SS6E1</a:t>
            </a:r>
          </a:p>
          <a:p>
            <a:r>
              <a:rPr lang="en-US" dirty="0"/>
              <a:t>3. Between Canada, Brazil, and Cuba, which country has less government restrictions and favorable property rights for those entrepreneurs?</a:t>
            </a:r>
          </a:p>
          <a:p>
            <a:r>
              <a:rPr lang="en-US" dirty="0"/>
              <a:t>      A   Brazil</a:t>
            </a:r>
          </a:p>
          <a:p>
            <a:r>
              <a:rPr lang="en-US" dirty="0"/>
              <a:t>      </a:t>
            </a:r>
            <a:r>
              <a:rPr lang="en-US" dirty="0" smtClean="0"/>
              <a:t>B   Canada</a:t>
            </a:r>
            <a:endParaRPr lang="en-US" dirty="0"/>
          </a:p>
          <a:p>
            <a:r>
              <a:rPr lang="en-US" dirty="0"/>
              <a:t>      </a:t>
            </a:r>
            <a:r>
              <a:rPr lang="en-US" dirty="0" smtClean="0"/>
              <a:t>C   </a:t>
            </a:r>
            <a:r>
              <a:rPr lang="en-US" dirty="0"/>
              <a:t>Cuba</a:t>
            </a:r>
          </a:p>
          <a:p>
            <a:r>
              <a:rPr lang="en-US" dirty="0"/>
              <a:t>      </a:t>
            </a:r>
            <a:r>
              <a:rPr lang="en-US" dirty="0" smtClean="0"/>
              <a:t>D   </a:t>
            </a:r>
            <a:r>
              <a:rPr lang="en-US" dirty="0"/>
              <a:t>about the same in each</a:t>
            </a:r>
          </a:p>
          <a:p>
            <a:endParaRPr lang="en-US" dirty="0"/>
          </a:p>
          <a:p>
            <a:endParaRPr lang="en-US" dirty="0"/>
          </a:p>
        </p:txBody>
      </p:sp>
    </p:spTree>
    <p:extLst>
      <p:ext uri="{BB962C8B-B14F-4D97-AF65-F5344CB8AC3E}">
        <p14:creationId xmlns:p14="http://schemas.microsoft.com/office/powerpoint/2010/main" val="328241098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Canada*</a:t>
            </a:r>
          </a:p>
          <a:p>
            <a:endParaRPr lang="en-US" dirty="0"/>
          </a:p>
        </p:txBody>
      </p:sp>
    </p:spTree>
    <p:extLst>
      <p:ext uri="{BB962C8B-B14F-4D97-AF65-F5344CB8AC3E}">
        <p14:creationId xmlns:p14="http://schemas.microsoft.com/office/powerpoint/2010/main" val="33540284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04800" y="731520"/>
            <a:ext cx="8610600" cy="5440680"/>
          </a:xfrm>
        </p:spPr>
        <p:txBody>
          <a:bodyPr>
            <a:normAutofit/>
          </a:bodyPr>
          <a:lstStyle/>
          <a:p>
            <a:r>
              <a:rPr lang="en-US" dirty="0"/>
              <a:t>SS6E2</a:t>
            </a:r>
          </a:p>
          <a:p>
            <a:r>
              <a:rPr lang="en-US" dirty="0"/>
              <a:t>4. What is an advantage of specialization as a voluntary trade benefit</a:t>
            </a:r>
            <a:r>
              <a:rPr lang="en-US" dirty="0" smtClean="0"/>
              <a:t>?</a:t>
            </a:r>
          </a:p>
          <a:p>
            <a:endParaRPr lang="en-US" dirty="0"/>
          </a:p>
          <a:p>
            <a:r>
              <a:rPr lang="en-US" dirty="0"/>
              <a:t>A   Factories cannot produce goods as quickly.</a:t>
            </a:r>
          </a:p>
          <a:p>
            <a:r>
              <a:rPr lang="en-US" dirty="0"/>
              <a:t>B   Workers do not become experts in their jobs.</a:t>
            </a:r>
          </a:p>
          <a:p>
            <a:r>
              <a:rPr lang="en-US" dirty="0"/>
              <a:t>C   A factory can produce more goods in less time and for less money</a:t>
            </a:r>
            <a:r>
              <a:rPr lang="en-US" dirty="0" smtClean="0"/>
              <a:t>.</a:t>
            </a:r>
            <a:endParaRPr lang="en-US" dirty="0"/>
          </a:p>
          <a:p>
            <a:r>
              <a:rPr lang="en-US" dirty="0"/>
              <a:t>D   Businesses cannot sell as many types of goods when they specialize.</a:t>
            </a:r>
          </a:p>
          <a:p>
            <a:endParaRPr lang="en-US" dirty="0"/>
          </a:p>
        </p:txBody>
      </p:sp>
    </p:spTree>
    <p:extLst>
      <p:ext uri="{BB962C8B-B14F-4D97-AF65-F5344CB8AC3E}">
        <p14:creationId xmlns:p14="http://schemas.microsoft.com/office/powerpoint/2010/main" val="69311607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A factory can produce more goods in less time and for less money.*</a:t>
            </a:r>
          </a:p>
          <a:p>
            <a:endParaRPr lang="en-US" dirty="0"/>
          </a:p>
        </p:txBody>
      </p:sp>
    </p:spTree>
    <p:extLst>
      <p:ext uri="{BB962C8B-B14F-4D97-AF65-F5344CB8AC3E}">
        <p14:creationId xmlns:p14="http://schemas.microsoft.com/office/powerpoint/2010/main" val="11280109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143000" y="731520"/>
            <a:ext cx="6400800" cy="4831080"/>
          </a:xfrm>
        </p:spPr>
        <p:txBody>
          <a:bodyPr/>
          <a:lstStyle/>
          <a:p>
            <a:r>
              <a:rPr lang="en-US" dirty="0"/>
              <a:t>SS6E2</a:t>
            </a:r>
          </a:p>
          <a:p>
            <a:r>
              <a:rPr lang="en-US" dirty="0"/>
              <a:t>5. What type of trade barrier involves adding a special tax onto goods brought into the  country</a:t>
            </a:r>
            <a:r>
              <a:rPr lang="en-US" dirty="0" smtClean="0"/>
              <a:t>?</a:t>
            </a:r>
          </a:p>
          <a:p>
            <a:endParaRPr lang="en-US" dirty="0"/>
          </a:p>
          <a:p>
            <a:r>
              <a:rPr lang="en-US" dirty="0"/>
              <a:t>A   embargo</a:t>
            </a:r>
          </a:p>
          <a:p>
            <a:r>
              <a:rPr lang="en-US" dirty="0"/>
              <a:t>B   quota</a:t>
            </a:r>
          </a:p>
          <a:p>
            <a:r>
              <a:rPr lang="en-US" dirty="0"/>
              <a:t>C   import</a:t>
            </a:r>
          </a:p>
          <a:p>
            <a:r>
              <a:rPr lang="en-US" dirty="0"/>
              <a:t>D   </a:t>
            </a:r>
            <a:r>
              <a:rPr lang="en-US" dirty="0" smtClean="0"/>
              <a:t>tariff</a:t>
            </a:r>
            <a:endParaRPr lang="en-US" dirty="0"/>
          </a:p>
          <a:p>
            <a:endParaRPr lang="en-US" dirty="0"/>
          </a:p>
        </p:txBody>
      </p:sp>
    </p:spTree>
    <p:extLst>
      <p:ext uri="{BB962C8B-B14F-4D97-AF65-F5344CB8AC3E}">
        <p14:creationId xmlns:p14="http://schemas.microsoft.com/office/powerpoint/2010/main" val="315310133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tariff</a:t>
            </a:r>
          </a:p>
          <a:p>
            <a:endParaRPr lang="en-US" dirty="0"/>
          </a:p>
        </p:txBody>
      </p:sp>
    </p:spTree>
    <p:extLst>
      <p:ext uri="{BB962C8B-B14F-4D97-AF65-F5344CB8AC3E}">
        <p14:creationId xmlns:p14="http://schemas.microsoft.com/office/powerpoint/2010/main" val="362854071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143000" y="731520"/>
            <a:ext cx="6400800" cy="4907280"/>
          </a:xfrm>
        </p:spPr>
        <p:txBody>
          <a:bodyPr/>
          <a:lstStyle/>
          <a:p>
            <a:r>
              <a:rPr lang="en-US" dirty="0"/>
              <a:t>SS6E3</a:t>
            </a:r>
          </a:p>
          <a:p>
            <a:r>
              <a:rPr lang="en-US" dirty="0"/>
              <a:t>6. What is an example of investment in human capital</a:t>
            </a:r>
            <a:r>
              <a:rPr lang="en-US" dirty="0" smtClean="0"/>
              <a:t>?</a:t>
            </a:r>
          </a:p>
          <a:p>
            <a:endParaRPr lang="en-US" dirty="0"/>
          </a:p>
          <a:p>
            <a:r>
              <a:rPr lang="en-US" dirty="0"/>
              <a:t>	A   </a:t>
            </a:r>
            <a:r>
              <a:rPr lang="en-US" dirty="0" smtClean="0"/>
              <a:t>education</a:t>
            </a:r>
            <a:endParaRPr lang="en-US" dirty="0"/>
          </a:p>
          <a:p>
            <a:r>
              <a:rPr lang="en-US" dirty="0"/>
              <a:t>	B   factories</a:t>
            </a:r>
          </a:p>
          <a:p>
            <a:r>
              <a:rPr lang="en-US" dirty="0"/>
              <a:t>	C   highways</a:t>
            </a:r>
          </a:p>
          <a:p>
            <a:r>
              <a:rPr lang="en-US" dirty="0"/>
              <a:t>	D   trucks</a:t>
            </a:r>
          </a:p>
          <a:p>
            <a:endParaRPr lang="en-US" dirty="0"/>
          </a:p>
        </p:txBody>
      </p:sp>
    </p:spTree>
    <p:extLst>
      <p:ext uri="{BB962C8B-B14F-4D97-AF65-F5344CB8AC3E}">
        <p14:creationId xmlns:p14="http://schemas.microsoft.com/office/powerpoint/2010/main" val="157082454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education</a:t>
            </a:r>
          </a:p>
          <a:p>
            <a:endParaRPr lang="en-US" dirty="0"/>
          </a:p>
        </p:txBody>
      </p:sp>
    </p:spTree>
    <p:extLst>
      <p:ext uri="{BB962C8B-B14F-4D97-AF65-F5344CB8AC3E}">
        <p14:creationId xmlns:p14="http://schemas.microsoft.com/office/powerpoint/2010/main" val="348413048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731520"/>
            <a:ext cx="8382000" cy="5212080"/>
          </a:xfrm>
        </p:spPr>
        <p:txBody>
          <a:bodyPr/>
          <a:lstStyle/>
          <a:p>
            <a:r>
              <a:rPr lang="en-US" dirty="0"/>
              <a:t>SS6E3</a:t>
            </a:r>
          </a:p>
          <a:p>
            <a:r>
              <a:rPr lang="en-US" dirty="0"/>
              <a:t>7. Which activity is an example of investing in physical capital by a company</a:t>
            </a:r>
            <a:r>
              <a:rPr lang="en-US" dirty="0" smtClean="0"/>
              <a:t>?</a:t>
            </a:r>
          </a:p>
          <a:p>
            <a:endParaRPr lang="en-US" dirty="0"/>
          </a:p>
          <a:p>
            <a:r>
              <a:rPr lang="en-US" dirty="0"/>
              <a:t>A   constructing a new </a:t>
            </a:r>
            <a:r>
              <a:rPr lang="en-US" dirty="0" smtClean="0"/>
              <a:t>factory</a:t>
            </a:r>
            <a:endParaRPr lang="en-US" dirty="0"/>
          </a:p>
          <a:p>
            <a:r>
              <a:rPr lang="en-US" dirty="0"/>
              <a:t>B   throwing away old delivery trucks</a:t>
            </a:r>
          </a:p>
          <a:p>
            <a:r>
              <a:rPr lang="en-US" dirty="0"/>
              <a:t>C   giving workers more benefits </a:t>
            </a:r>
          </a:p>
          <a:p>
            <a:r>
              <a:rPr lang="en-US" dirty="0"/>
              <a:t>D   training workers to do their jobs better</a:t>
            </a:r>
          </a:p>
          <a:p>
            <a:endParaRPr lang="en-US" dirty="0"/>
          </a:p>
        </p:txBody>
      </p:sp>
    </p:spTree>
    <p:extLst>
      <p:ext uri="{BB962C8B-B14F-4D97-AF65-F5344CB8AC3E}">
        <p14:creationId xmlns:p14="http://schemas.microsoft.com/office/powerpoint/2010/main" val="257825464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constructing a new factory</a:t>
            </a:r>
          </a:p>
          <a:p>
            <a:endParaRPr lang="en-US" dirty="0"/>
          </a:p>
        </p:txBody>
      </p:sp>
    </p:spTree>
    <p:extLst>
      <p:ext uri="{BB962C8B-B14F-4D97-AF65-F5344CB8AC3E}">
        <p14:creationId xmlns:p14="http://schemas.microsoft.com/office/powerpoint/2010/main" val="1162648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305800" cy="5897880"/>
          </a:xfrm>
        </p:spPr>
        <p:txBody>
          <a:bodyPr/>
          <a:lstStyle/>
          <a:p>
            <a:r>
              <a:rPr lang="en-US" b="1" dirty="0"/>
              <a:t>SS6G5a</a:t>
            </a:r>
            <a:endParaRPr lang="en-US" dirty="0"/>
          </a:p>
          <a:p>
            <a:r>
              <a:rPr lang="en-US" dirty="0"/>
              <a:t>9.  What are the two large bodies of water that border Canada on the east and west coast</a:t>
            </a:r>
            <a:r>
              <a:rPr lang="en-US" dirty="0" smtClean="0"/>
              <a:t>?</a:t>
            </a:r>
          </a:p>
          <a:p>
            <a:endParaRPr lang="en-US" dirty="0"/>
          </a:p>
          <a:p>
            <a:r>
              <a:rPr lang="en-US" dirty="0"/>
              <a:t>A.  The Atlantic Ocean and Baffin </a:t>
            </a:r>
            <a:r>
              <a:rPr lang="en-US" dirty="0" smtClean="0"/>
              <a:t>Bay</a:t>
            </a:r>
          </a:p>
          <a:p>
            <a:endParaRPr lang="en-US" dirty="0"/>
          </a:p>
          <a:p>
            <a:r>
              <a:rPr lang="en-US" dirty="0"/>
              <a:t>B.  The Hudson Bay and Pacific </a:t>
            </a:r>
            <a:r>
              <a:rPr lang="en-US" dirty="0" smtClean="0"/>
              <a:t>Ocean</a:t>
            </a:r>
          </a:p>
          <a:p>
            <a:endParaRPr lang="en-US" dirty="0"/>
          </a:p>
          <a:p>
            <a:r>
              <a:rPr lang="en-US" dirty="0"/>
              <a:t>C.  The Great Lakes and Atlantic </a:t>
            </a:r>
            <a:r>
              <a:rPr lang="en-US" dirty="0" smtClean="0"/>
              <a:t>Ocean</a:t>
            </a:r>
          </a:p>
          <a:p>
            <a:endParaRPr lang="en-US" dirty="0"/>
          </a:p>
          <a:p>
            <a:r>
              <a:rPr lang="en-US" dirty="0"/>
              <a:t>D.  The Atlantic and Pacific Oceans</a:t>
            </a:r>
          </a:p>
          <a:p>
            <a:endParaRPr lang="en-US" dirty="0"/>
          </a:p>
        </p:txBody>
      </p:sp>
    </p:spTree>
    <p:extLst>
      <p:ext uri="{BB962C8B-B14F-4D97-AF65-F5344CB8AC3E}">
        <p14:creationId xmlns:p14="http://schemas.microsoft.com/office/powerpoint/2010/main" val="420574018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731520"/>
            <a:ext cx="8229600" cy="5593080"/>
          </a:xfrm>
        </p:spPr>
        <p:txBody>
          <a:bodyPr>
            <a:normAutofit/>
          </a:bodyPr>
          <a:lstStyle/>
          <a:p>
            <a:r>
              <a:rPr lang="en-US" dirty="0"/>
              <a:t>SS6E3</a:t>
            </a:r>
          </a:p>
          <a:p>
            <a:r>
              <a:rPr lang="en-US" dirty="0"/>
              <a:t>8. How does investment in capital by companies help a country increase its GDP</a:t>
            </a:r>
            <a:r>
              <a:rPr lang="en-US" dirty="0" smtClean="0"/>
              <a:t>?</a:t>
            </a:r>
          </a:p>
          <a:p>
            <a:endParaRPr lang="en-US" dirty="0"/>
          </a:p>
          <a:p>
            <a:r>
              <a:rPr lang="en-US" dirty="0"/>
              <a:t>A   The GDP of a country goes down when companies make more money.</a:t>
            </a:r>
          </a:p>
          <a:p>
            <a:r>
              <a:rPr lang="en-US" dirty="0"/>
              <a:t>B   Companies that invest in capital are able to provide a better place for their </a:t>
            </a:r>
            <a:r>
              <a:rPr lang="en-US" dirty="0" smtClean="0"/>
              <a:t>workers </a:t>
            </a:r>
            <a:r>
              <a:rPr lang="en-US" dirty="0"/>
              <a:t>to work.</a:t>
            </a:r>
          </a:p>
          <a:p>
            <a:r>
              <a:rPr lang="en-US" dirty="0"/>
              <a:t>C   Highly trained workers help the company be more profitable by finding ways to help the company work better</a:t>
            </a:r>
            <a:r>
              <a:rPr lang="en-US" dirty="0" smtClean="0"/>
              <a:t>.</a:t>
            </a:r>
            <a:endParaRPr lang="en-US" dirty="0"/>
          </a:p>
          <a:p>
            <a:r>
              <a:rPr lang="en-US" dirty="0"/>
              <a:t>D   When a company invests in capital, it can produce more goods at a better price and increase the profit that it makes</a:t>
            </a:r>
          </a:p>
          <a:p>
            <a:endParaRPr lang="en-US" dirty="0"/>
          </a:p>
        </p:txBody>
      </p:sp>
    </p:spTree>
    <p:extLst>
      <p:ext uri="{BB962C8B-B14F-4D97-AF65-F5344CB8AC3E}">
        <p14:creationId xmlns:p14="http://schemas.microsoft.com/office/powerpoint/2010/main" val="33655897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Highly trained workers help the company be more profitable by finding ways to help the company work better.</a:t>
            </a:r>
          </a:p>
          <a:p>
            <a:endParaRPr lang="en-US" dirty="0"/>
          </a:p>
        </p:txBody>
      </p:sp>
    </p:spTree>
    <p:extLst>
      <p:ext uri="{BB962C8B-B14F-4D97-AF65-F5344CB8AC3E}">
        <p14:creationId xmlns:p14="http://schemas.microsoft.com/office/powerpoint/2010/main" val="33273895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731520"/>
            <a:ext cx="8458200" cy="5135880"/>
          </a:xfrm>
        </p:spPr>
        <p:txBody>
          <a:bodyPr/>
          <a:lstStyle/>
          <a:p>
            <a:r>
              <a:rPr lang="en-US" dirty="0"/>
              <a:t>SS6E3</a:t>
            </a:r>
          </a:p>
          <a:p>
            <a:r>
              <a:rPr lang="en-US" dirty="0"/>
              <a:t>9. Which is a way that entrepreneurs help increase a country’s GDP</a:t>
            </a:r>
            <a:r>
              <a:rPr lang="en-US" dirty="0" smtClean="0"/>
              <a:t>?</a:t>
            </a:r>
          </a:p>
          <a:p>
            <a:endParaRPr lang="en-US" dirty="0"/>
          </a:p>
          <a:p>
            <a:r>
              <a:rPr lang="en-US" dirty="0"/>
              <a:t>A   writing laws to protect personal property</a:t>
            </a:r>
          </a:p>
          <a:p>
            <a:r>
              <a:rPr lang="en-US" dirty="0"/>
              <a:t>B   creating businesses that give people </a:t>
            </a:r>
            <a:r>
              <a:rPr lang="en-US" dirty="0" smtClean="0"/>
              <a:t>jobs</a:t>
            </a:r>
            <a:endParaRPr lang="en-US" dirty="0"/>
          </a:p>
          <a:p>
            <a:r>
              <a:rPr lang="en-US" dirty="0"/>
              <a:t>C   closing businesses that are increasing profits</a:t>
            </a:r>
          </a:p>
          <a:p>
            <a:r>
              <a:rPr lang="en-US" dirty="0"/>
              <a:t>D   decreasing goods and services sold </a:t>
            </a:r>
          </a:p>
          <a:p>
            <a:endParaRPr lang="en-US" dirty="0"/>
          </a:p>
        </p:txBody>
      </p:sp>
    </p:spTree>
    <p:extLst>
      <p:ext uri="{BB962C8B-B14F-4D97-AF65-F5344CB8AC3E}">
        <p14:creationId xmlns:p14="http://schemas.microsoft.com/office/powerpoint/2010/main" val="168657060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creating businesses that give people jobs</a:t>
            </a:r>
          </a:p>
        </p:txBody>
      </p:sp>
    </p:spTree>
    <p:extLst>
      <p:ext uri="{BB962C8B-B14F-4D97-AF65-F5344CB8AC3E}">
        <p14:creationId xmlns:p14="http://schemas.microsoft.com/office/powerpoint/2010/main" val="9257034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731520"/>
            <a:ext cx="8458200" cy="4754880"/>
          </a:xfrm>
        </p:spPr>
        <p:txBody>
          <a:bodyPr>
            <a:normAutofit/>
          </a:bodyPr>
          <a:lstStyle/>
          <a:p>
            <a:r>
              <a:rPr lang="en-US" dirty="0"/>
              <a:t>SS6E4</a:t>
            </a:r>
          </a:p>
          <a:p>
            <a:r>
              <a:rPr lang="en-US" dirty="0"/>
              <a:t>10. A financial plan that helps people make the best possible use of their money is a(n) </a:t>
            </a:r>
            <a:r>
              <a:rPr lang="en-US" dirty="0" smtClean="0"/>
              <a:t>__________.</a:t>
            </a:r>
          </a:p>
          <a:p>
            <a:endParaRPr lang="en-US" dirty="0"/>
          </a:p>
          <a:p>
            <a:r>
              <a:rPr lang="en-US" dirty="0"/>
              <a:t>A   savings account</a:t>
            </a:r>
          </a:p>
          <a:p>
            <a:r>
              <a:rPr lang="en-US" dirty="0"/>
              <a:t>B   income</a:t>
            </a:r>
          </a:p>
          <a:p>
            <a:r>
              <a:rPr lang="en-US" dirty="0"/>
              <a:t>C   </a:t>
            </a:r>
            <a:r>
              <a:rPr lang="en-US" dirty="0" smtClean="0"/>
              <a:t>budget</a:t>
            </a:r>
            <a:endParaRPr lang="en-US" dirty="0"/>
          </a:p>
          <a:p>
            <a:r>
              <a:rPr lang="en-US" dirty="0"/>
              <a:t>D   investment</a:t>
            </a:r>
          </a:p>
          <a:p>
            <a:endParaRPr lang="en-US" dirty="0"/>
          </a:p>
        </p:txBody>
      </p:sp>
    </p:spTree>
    <p:extLst>
      <p:ext uri="{BB962C8B-B14F-4D97-AF65-F5344CB8AC3E}">
        <p14:creationId xmlns:p14="http://schemas.microsoft.com/office/powerpoint/2010/main" val="408447377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budget</a:t>
            </a:r>
          </a:p>
          <a:p>
            <a:endParaRPr lang="en-US" dirty="0"/>
          </a:p>
        </p:txBody>
      </p:sp>
    </p:spTree>
    <p:extLst>
      <p:ext uri="{BB962C8B-B14F-4D97-AF65-F5344CB8AC3E}">
        <p14:creationId xmlns:p14="http://schemas.microsoft.com/office/powerpoint/2010/main" val="165638403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04800" y="731520"/>
            <a:ext cx="8458200" cy="5212080"/>
          </a:xfrm>
        </p:spPr>
        <p:txBody>
          <a:bodyPr>
            <a:normAutofit/>
          </a:bodyPr>
          <a:lstStyle/>
          <a:p>
            <a:r>
              <a:rPr lang="en-US" dirty="0"/>
              <a:t>SS6E4</a:t>
            </a:r>
          </a:p>
          <a:p>
            <a:r>
              <a:rPr lang="en-US" dirty="0"/>
              <a:t>11. The amount of money you earn or receive during a certain period of time is referred to as your </a:t>
            </a:r>
            <a:r>
              <a:rPr lang="en-US" dirty="0" smtClean="0"/>
              <a:t> _____________.</a:t>
            </a:r>
          </a:p>
          <a:p>
            <a:endParaRPr lang="en-US" dirty="0"/>
          </a:p>
          <a:p>
            <a:r>
              <a:rPr lang="en-US" dirty="0"/>
              <a:t>	A   savings</a:t>
            </a:r>
          </a:p>
          <a:p>
            <a:r>
              <a:rPr lang="en-US" dirty="0"/>
              <a:t>	B   expenses</a:t>
            </a:r>
          </a:p>
          <a:p>
            <a:r>
              <a:rPr lang="en-US" dirty="0"/>
              <a:t>	C   outflow</a:t>
            </a:r>
          </a:p>
          <a:p>
            <a:r>
              <a:rPr lang="en-US" dirty="0"/>
              <a:t>	D   </a:t>
            </a:r>
            <a:r>
              <a:rPr lang="en-US" dirty="0" smtClean="0"/>
              <a:t>income</a:t>
            </a:r>
            <a:endParaRPr lang="en-US" dirty="0"/>
          </a:p>
          <a:p>
            <a:endParaRPr lang="en-US" dirty="0"/>
          </a:p>
        </p:txBody>
      </p:sp>
    </p:spTree>
    <p:extLst>
      <p:ext uri="{BB962C8B-B14F-4D97-AF65-F5344CB8AC3E}">
        <p14:creationId xmlns:p14="http://schemas.microsoft.com/office/powerpoint/2010/main" val="127468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income</a:t>
            </a:r>
          </a:p>
          <a:p>
            <a:endParaRPr lang="en-US" dirty="0"/>
          </a:p>
        </p:txBody>
      </p:sp>
    </p:spTree>
    <p:extLst>
      <p:ext uri="{BB962C8B-B14F-4D97-AF65-F5344CB8AC3E}">
        <p14:creationId xmlns:p14="http://schemas.microsoft.com/office/powerpoint/2010/main" val="126519043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04800" y="731520"/>
            <a:ext cx="8458200" cy="4983480"/>
          </a:xfrm>
        </p:spPr>
        <p:txBody>
          <a:bodyPr/>
          <a:lstStyle/>
          <a:p>
            <a:r>
              <a:rPr lang="en-US" dirty="0"/>
              <a:t>SS6E4</a:t>
            </a:r>
          </a:p>
          <a:p>
            <a:r>
              <a:rPr lang="en-US" dirty="0"/>
              <a:t>12.  In a budget, the items that you spend money on are referred to as </a:t>
            </a:r>
            <a:r>
              <a:rPr lang="en-US" dirty="0" smtClean="0"/>
              <a:t>___________.</a:t>
            </a:r>
          </a:p>
          <a:p>
            <a:endParaRPr lang="en-US" dirty="0"/>
          </a:p>
          <a:p>
            <a:r>
              <a:rPr lang="en-US" dirty="0"/>
              <a:t>      A    </a:t>
            </a:r>
            <a:r>
              <a:rPr lang="en-US" dirty="0" smtClean="0"/>
              <a:t>expenses</a:t>
            </a:r>
            <a:endParaRPr lang="en-US" dirty="0"/>
          </a:p>
          <a:p>
            <a:r>
              <a:rPr lang="en-US" dirty="0"/>
              <a:t>      </a:t>
            </a:r>
            <a:r>
              <a:rPr lang="en-US" dirty="0" smtClean="0"/>
              <a:t>B    </a:t>
            </a:r>
            <a:r>
              <a:rPr lang="en-US" dirty="0"/>
              <a:t>income</a:t>
            </a:r>
          </a:p>
          <a:p>
            <a:r>
              <a:rPr lang="en-US" dirty="0"/>
              <a:t>      </a:t>
            </a:r>
            <a:r>
              <a:rPr lang="en-US" dirty="0" smtClean="0"/>
              <a:t>C    </a:t>
            </a:r>
            <a:r>
              <a:rPr lang="en-US" dirty="0"/>
              <a:t>savings</a:t>
            </a:r>
          </a:p>
          <a:p>
            <a:r>
              <a:rPr lang="en-US" dirty="0"/>
              <a:t>      </a:t>
            </a:r>
            <a:r>
              <a:rPr lang="en-US" dirty="0" smtClean="0"/>
              <a:t>D    </a:t>
            </a:r>
            <a:r>
              <a:rPr lang="en-US" dirty="0"/>
              <a:t>investments</a:t>
            </a:r>
          </a:p>
          <a:p>
            <a:endParaRPr lang="en-US" dirty="0"/>
          </a:p>
        </p:txBody>
      </p:sp>
    </p:spTree>
    <p:extLst>
      <p:ext uri="{BB962C8B-B14F-4D97-AF65-F5344CB8AC3E}">
        <p14:creationId xmlns:p14="http://schemas.microsoft.com/office/powerpoint/2010/main" val="33886612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expenses</a:t>
            </a:r>
          </a:p>
          <a:p>
            <a:endParaRPr lang="en-US" dirty="0"/>
          </a:p>
        </p:txBody>
      </p:sp>
    </p:spTree>
    <p:extLst>
      <p:ext uri="{BB962C8B-B14F-4D97-AF65-F5344CB8AC3E}">
        <p14:creationId xmlns:p14="http://schemas.microsoft.com/office/powerpoint/2010/main" val="194111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1249680"/>
          </a:xfrm>
        </p:spPr>
        <p:txBody>
          <a:bodyPr>
            <a:normAutofit/>
          </a:bodyPr>
          <a:lstStyle/>
          <a:p>
            <a:pPr marL="45720" indent="0" algn="ctr">
              <a:buNone/>
            </a:pPr>
            <a:r>
              <a:rPr lang="en-US" sz="4000" dirty="0" smtClean="0"/>
              <a:t>       </a:t>
            </a:r>
            <a:r>
              <a:rPr lang="en-US" sz="4000" dirty="0" smtClean="0">
                <a:solidFill>
                  <a:srgbClr val="0070C0"/>
                </a:solidFill>
              </a:rPr>
              <a:t>GEOGRAPHY</a:t>
            </a:r>
          </a:p>
          <a:p>
            <a:pPr algn="ctr"/>
            <a:endParaRPr lang="en-US" sz="4000" dirty="0"/>
          </a:p>
        </p:txBody>
      </p:sp>
      <p:pic>
        <p:nvPicPr>
          <p:cNvPr id="1026" name="Picture 2" descr="C:\Users\L Robertson\AppData\Local\Microsoft\Windows\Temporary Internet Files\Content.IE5\MUIZO38N\MC9003536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85456">
            <a:off x="2286000" y="1415818"/>
            <a:ext cx="4800600" cy="4451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750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The Atlantic and Pacific Oceans</a:t>
            </a:r>
          </a:p>
          <a:p>
            <a:endParaRPr lang="en-US" dirty="0"/>
          </a:p>
        </p:txBody>
      </p:sp>
    </p:spTree>
    <p:extLst>
      <p:ext uri="{BB962C8B-B14F-4D97-AF65-F5344CB8AC3E}">
        <p14:creationId xmlns:p14="http://schemas.microsoft.com/office/powerpoint/2010/main" val="247809779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81000" y="731520"/>
            <a:ext cx="8382000" cy="5669280"/>
          </a:xfrm>
        </p:spPr>
        <p:txBody>
          <a:bodyPr>
            <a:normAutofit/>
          </a:bodyPr>
          <a:lstStyle/>
          <a:p>
            <a:r>
              <a:rPr lang="en-US" dirty="0"/>
              <a:t>SS6E4</a:t>
            </a:r>
          </a:p>
          <a:p>
            <a:r>
              <a:rPr lang="en-US" dirty="0"/>
              <a:t>13. Depositing money into an account in order to earn interest on your money, or buying stocks or bonds in order to earn a profit are both examples of </a:t>
            </a:r>
            <a:r>
              <a:rPr lang="en-US" dirty="0" smtClean="0"/>
              <a:t>_____________.</a:t>
            </a:r>
          </a:p>
          <a:p>
            <a:endParaRPr lang="en-US" dirty="0"/>
          </a:p>
          <a:p>
            <a:r>
              <a:rPr lang="en-US" dirty="0"/>
              <a:t>A    establishing a savings account</a:t>
            </a:r>
          </a:p>
          <a:p>
            <a:r>
              <a:rPr lang="en-US" dirty="0"/>
              <a:t>B    incurring an expense</a:t>
            </a:r>
          </a:p>
          <a:p>
            <a:r>
              <a:rPr lang="en-US" dirty="0"/>
              <a:t>C    making an </a:t>
            </a:r>
            <a:r>
              <a:rPr lang="en-US" dirty="0" smtClean="0"/>
              <a:t>investment</a:t>
            </a:r>
            <a:endParaRPr lang="en-US" dirty="0"/>
          </a:p>
          <a:p>
            <a:r>
              <a:rPr lang="en-US" dirty="0"/>
              <a:t>D    spending unwisely</a:t>
            </a:r>
          </a:p>
          <a:p>
            <a:endParaRPr lang="en-US" dirty="0"/>
          </a:p>
        </p:txBody>
      </p:sp>
    </p:spTree>
    <p:extLst>
      <p:ext uri="{BB962C8B-B14F-4D97-AF65-F5344CB8AC3E}">
        <p14:creationId xmlns:p14="http://schemas.microsoft.com/office/powerpoint/2010/main" val="142692371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making an investment</a:t>
            </a:r>
          </a:p>
          <a:p>
            <a:endParaRPr lang="en-US" dirty="0"/>
          </a:p>
        </p:txBody>
      </p:sp>
    </p:spTree>
    <p:extLst>
      <p:ext uri="{BB962C8B-B14F-4D97-AF65-F5344CB8AC3E}">
        <p14:creationId xmlns:p14="http://schemas.microsoft.com/office/powerpoint/2010/main" val="103249792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76200" y="731520"/>
            <a:ext cx="8991600" cy="5593080"/>
          </a:xfrm>
        </p:spPr>
        <p:txBody>
          <a:bodyPr>
            <a:normAutofit/>
          </a:bodyPr>
          <a:lstStyle/>
          <a:p>
            <a:r>
              <a:rPr lang="en-US" dirty="0"/>
              <a:t>SS6E4</a:t>
            </a:r>
          </a:p>
          <a:p>
            <a:r>
              <a:rPr lang="en-US" dirty="0"/>
              <a:t>14. Every week, </a:t>
            </a:r>
            <a:r>
              <a:rPr lang="en-US" dirty="0" err="1"/>
              <a:t>Tianna</a:t>
            </a:r>
            <a:r>
              <a:rPr lang="en-US" dirty="0"/>
              <a:t> sets aside $20 in her back account toward a new digital camera she wants to buy.  Which money management choice is </a:t>
            </a:r>
            <a:r>
              <a:rPr lang="en-US" dirty="0" err="1"/>
              <a:t>Tianna</a:t>
            </a:r>
            <a:r>
              <a:rPr lang="en-US" dirty="0"/>
              <a:t> engaging in</a:t>
            </a:r>
            <a:r>
              <a:rPr lang="en-US" dirty="0" smtClean="0"/>
              <a:t>?</a:t>
            </a:r>
          </a:p>
          <a:p>
            <a:endParaRPr lang="en-US" dirty="0"/>
          </a:p>
          <a:p>
            <a:r>
              <a:rPr lang="en-US" dirty="0"/>
              <a:t>A     </a:t>
            </a:r>
            <a:r>
              <a:rPr lang="en-US" dirty="0" smtClean="0"/>
              <a:t>saving</a:t>
            </a:r>
            <a:endParaRPr lang="en-US" dirty="0"/>
          </a:p>
          <a:p>
            <a:r>
              <a:rPr lang="en-US" dirty="0"/>
              <a:t>B     spending</a:t>
            </a:r>
          </a:p>
          <a:p>
            <a:r>
              <a:rPr lang="en-US" dirty="0"/>
              <a:t>C     exchanging</a:t>
            </a:r>
          </a:p>
          <a:p>
            <a:r>
              <a:rPr lang="en-US" dirty="0"/>
              <a:t>D     crediting</a:t>
            </a:r>
          </a:p>
          <a:p>
            <a:endParaRPr lang="en-US" dirty="0"/>
          </a:p>
        </p:txBody>
      </p:sp>
    </p:spTree>
    <p:extLst>
      <p:ext uri="{BB962C8B-B14F-4D97-AF65-F5344CB8AC3E}">
        <p14:creationId xmlns:p14="http://schemas.microsoft.com/office/powerpoint/2010/main" val="190982198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saving</a:t>
            </a:r>
          </a:p>
          <a:p>
            <a:endParaRPr lang="en-US" dirty="0"/>
          </a:p>
        </p:txBody>
      </p:sp>
    </p:spTree>
    <p:extLst>
      <p:ext uri="{BB962C8B-B14F-4D97-AF65-F5344CB8AC3E}">
        <p14:creationId xmlns:p14="http://schemas.microsoft.com/office/powerpoint/2010/main" val="167305702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610600" cy="5669280"/>
          </a:xfrm>
        </p:spPr>
        <p:txBody>
          <a:bodyPr>
            <a:normAutofit/>
          </a:bodyPr>
          <a:lstStyle/>
          <a:p>
            <a:r>
              <a:rPr lang="en-US" dirty="0"/>
              <a:t>SS6E4</a:t>
            </a:r>
          </a:p>
          <a:p>
            <a:r>
              <a:rPr lang="en-US" dirty="0"/>
              <a:t>15. When </a:t>
            </a:r>
            <a:r>
              <a:rPr lang="en-US" dirty="0" err="1"/>
              <a:t>Tianna</a:t>
            </a:r>
            <a:r>
              <a:rPr lang="en-US" dirty="0"/>
              <a:t> deposits the $20 into her bank account each week, it is a positive cash entry.  Each of these entries in her bank account records is referred to as </a:t>
            </a:r>
            <a:r>
              <a:rPr lang="en-US" dirty="0" smtClean="0"/>
              <a:t>___________.</a:t>
            </a:r>
          </a:p>
          <a:p>
            <a:endParaRPr lang="en-US" dirty="0"/>
          </a:p>
          <a:p>
            <a:r>
              <a:rPr lang="en-US" dirty="0"/>
              <a:t>A     </a:t>
            </a:r>
            <a:r>
              <a:rPr lang="en-US" dirty="0" err="1"/>
              <a:t>a</a:t>
            </a:r>
            <a:r>
              <a:rPr lang="en-US" dirty="0"/>
              <a:t> deduction</a:t>
            </a:r>
          </a:p>
          <a:p>
            <a:r>
              <a:rPr lang="en-US" dirty="0"/>
              <a:t>B     a debit</a:t>
            </a:r>
          </a:p>
          <a:p>
            <a:r>
              <a:rPr lang="en-US" dirty="0"/>
              <a:t>C     an income</a:t>
            </a:r>
          </a:p>
          <a:p>
            <a:r>
              <a:rPr lang="en-US" dirty="0"/>
              <a:t>D     a </a:t>
            </a:r>
            <a:r>
              <a:rPr lang="en-US" dirty="0" smtClean="0"/>
              <a:t>credit</a:t>
            </a:r>
            <a:endParaRPr lang="en-US" dirty="0"/>
          </a:p>
          <a:p>
            <a:endParaRPr lang="en-US" dirty="0"/>
          </a:p>
        </p:txBody>
      </p:sp>
    </p:spTree>
    <p:extLst>
      <p:ext uri="{BB962C8B-B14F-4D97-AF65-F5344CB8AC3E}">
        <p14:creationId xmlns:p14="http://schemas.microsoft.com/office/powerpoint/2010/main" val="47753812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a credit</a:t>
            </a:r>
          </a:p>
          <a:p>
            <a:endParaRPr lang="en-US" dirty="0"/>
          </a:p>
        </p:txBody>
      </p:sp>
    </p:spTree>
    <p:extLst>
      <p:ext uri="{BB962C8B-B14F-4D97-AF65-F5344CB8AC3E}">
        <p14:creationId xmlns:p14="http://schemas.microsoft.com/office/powerpoint/2010/main" val="3218844265"/>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04800" y="731520"/>
            <a:ext cx="8534400" cy="5821680"/>
          </a:xfrm>
        </p:spPr>
        <p:txBody>
          <a:bodyPr>
            <a:normAutofit/>
          </a:bodyPr>
          <a:lstStyle/>
          <a:p>
            <a:r>
              <a:rPr lang="en-US" dirty="0"/>
              <a:t>SS6E4</a:t>
            </a:r>
          </a:p>
          <a:p>
            <a:r>
              <a:rPr lang="en-US" dirty="0"/>
              <a:t>16. Drew started a lawn mowing business for the summer.  He mowed ten lawns each week and was paid $20 for each lawn.  If he mowed the lawns for eight weeks, what was his total income for the summer</a:t>
            </a:r>
            <a:r>
              <a:rPr lang="en-US" dirty="0" smtClean="0"/>
              <a:t>?</a:t>
            </a:r>
          </a:p>
          <a:p>
            <a:endParaRPr lang="en-US" dirty="0"/>
          </a:p>
          <a:p>
            <a:r>
              <a:rPr lang="en-US" dirty="0"/>
              <a:t>A    $1200</a:t>
            </a:r>
          </a:p>
          <a:p>
            <a:r>
              <a:rPr lang="en-US" dirty="0"/>
              <a:t>B    $</a:t>
            </a:r>
            <a:r>
              <a:rPr lang="en-US" dirty="0" smtClean="0"/>
              <a:t>1600</a:t>
            </a:r>
            <a:endParaRPr lang="en-US" dirty="0"/>
          </a:p>
          <a:p>
            <a:r>
              <a:rPr lang="en-US" dirty="0"/>
              <a:t>C    $1800</a:t>
            </a:r>
          </a:p>
          <a:p>
            <a:r>
              <a:rPr lang="en-US" dirty="0"/>
              <a:t>D    $2000</a:t>
            </a:r>
          </a:p>
          <a:p>
            <a:endParaRPr lang="en-US" dirty="0"/>
          </a:p>
        </p:txBody>
      </p:sp>
    </p:spTree>
    <p:extLst>
      <p:ext uri="{BB962C8B-B14F-4D97-AF65-F5344CB8AC3E}">
        <p14:creationId xmlns:p14="http://schemas.microsoft.com/office/powerpoint/2010/main" val="173698553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$1600</a:t>
            </a:r>
          </a:p>
          <a:p>
            <a:endParaRPr lang="en-US" dirty="0"/>
          </a:p>
        </p:txBody>
      </p:sp>
    </p:spTree>
    <p:extLst>
      <p:ext uri="{BB962C8B-B14F-4D97-AF65-F5344CB8AC3E}">
        <p14:creationId xmlns:p14="http://schemas.microsoft.com/office/powerpoint/2010/main" val="188315109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610600" cy="5821680"/>
          </a:xfrm>
        </p:spPr>
        <p:txBody>
          <a:bodyPr/>
          <a:lstStyle/>
          <a:p>
            <a:r>
              <a:rPr lang="en-US" dirty="0"/>
              <a:t>SS6E5a</a:t>
            </a:r>
          </a:p>
          <a:p>
            <a:r>
              <a:rPr lang="en-US" dirty="0"/>
              <a:t>17. Which of the following is NOT a question that every economic system must answer? </a:t>
            </a:r>
            <a:endParaRPr lang="en-US" dirty="0" smtClean="0"/>
          </a:p>
          <a:p>
            <a:endParaRPr lang="en-US" dirty="0"/>
          </a:p>
          <a:p>
            <a:r>
              <a:rPr lang="en-US" dirty="0"/>
              <a:t>     A.  What to produce?			</a:t>
            </a:r>
          </a:p>
          <a:p>
            <a:r>
              <a:rPr lang="en-US" dirty="0"/>
              <a:t>     B.  How to produce?</a:t>
            </a:r>
          </a:p>
          <a:p>
            <a:r>
              <a:rPr lang="en-US" dirty="0"/>
              <a:t>     C.  Why should we produce</a:t>
            </a:r>
            <a:r>
              <a:rPr lang="en-US" dirty="0" smtClean="0"/>
              <a:t>?</a:t>
            </a:r>
            <a:r>
              <a:rPr lang="en-US" dirty="0"/>
              <a:t>		</a:t>
            </a:r>
          </a:p>
          <a:p>
            <a:r>
              <a:rPr lang="en-US" dirty="0"/>
              <a:t>     D.  For whom to produce?</a:t>
            </a:r>
          </a:p>
          <a:p>
            <a:endParaRPr lang="en-US" dirty="0"/>
          </a:p>
        </p:txBody>
      </p:sp>
    </p:spTree>
    <p:extLst>
      <p:ext uri="{BB962C8B-B14F-4D97-AF65-F5344CB8AC3E}">
        <p14:creationId xmlns:p14="http://schemas.microsoft.com/office/powerpoint/2010/main" val="351251326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Why should we produce?</a:t>
            </a:r>
          </a:p>
        </p:txBody>
      </p:sp>
    </p:spTree>
    <p:extLst>
      <p:ext uri="{BB962C8B-B14F-4D97-AF65-F5344CB8AC3E}">
        <p14:creationId xmlns:p14="http://schemas.microsoft.com/office/powerpoint/2010/main" val="3533913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382000" cy="5897880"/>
          </a:xfrm>
        </p:spPr>
        <p:txBody>
          <a:bodyPr>
            <a:normAutofit/>
          </a:bodyPr>
          <a:lstStyle/>
          <a:p>
            <a:r>
              <a:rPr lang="en-US" b="1" dirty="0"/>
              <a:t>SS6G6a</a:t>
            </a:r>
            <a:endParaRPr lang="en-US" dirty="0"/>
          </a:p>
          <a:p>
            <a:r>
              <a:rPr lang="en-US" dirty="0"/>
              <a:t>10.  How has climate affected the way Canadians live</a:t>
            </a:r>
            <a:r>
              <a:rPr lang="en-US" dirty="0" smtClean="0"/>
              <a:t>?</a:t>
            </a:r>
          </a:p>
          <a:p>
            <a:endParaRPr lang="en-US" dirty="0"/>
          </a:p>
          <a:p>
            <a:pPr marL="45720" indent="0">
              <a:buNone/>
            </a:pPr>
            <a:r>
              <a:rPr lang="en-US" dirty="0" smtClean="0"/>
              <a:t>A</a:t>
            </a:r>
            <a:r>
              <a:rPr lang="en-US" dirty="0"/>
              <a:t>.  Few people live in the northern regions of Canada because of the cold climate</a:t>
            </a:r>
            <a:r>
              <a:rPr lang="en-US" dirty="0" smtClean="0"/>
              <a:t>.</a:t>
            </a:r>
          </a:p>
          <a:p>
            <a:endParaRPr lang="en-US" dirty="0"/>
          </a:p>
          <a:p>
            <a:pPr marL="45720" indent="0">
              <a:buNone/>
            </a:pPr>
            <a:r>
              <a:rPr lang="en-US" dirty="0" smtClean="0"/>
              <a:t>B</a:t>
            </a:r>
            <a:r>
              <a:rPr lang="en-US" dirty="0"/>
              <a:t>.  Few people live along the border of Canada and the United States because of </a:t>
            </a:r>
            <a:r>
              <a:rPr lang="en-US" dirty="0" smtClean="0"/>
              <a:t>cold </a:t>
            </a:r>
            <a:r>
              <a:rPr lang="en-US" dirty="0"/>
              <a:t>climate</a:t>
            </a:r>
            <a:r>
              <a:rPr lang="en-US" dirty="0" smtClean="0"/>
              <a:t>.</a:t>
            </a:r>
          </a:p>
          <a:p>
            <a:endParaRPr lang="en-US" dirty="0"/>
          </a:p>
          <a:p>
            <a:pPr marL="45720" indent="0">
              <a:buNone/>
            </a:pPr>
            <a:r>
              <a:rPr lang="en-US" dirty="0" smtClean="0"/>
              <a:t>C</a:t>
            </a:r>
            <a:r>
              <a:rPr lang="en-US" dirty="0"/>
              <a:t>.  Most people tend to migrate and live in the northern provinces of Canada</a:t>
            </a:r>
            <a:r>
              <a:rPr lang="en-US" dirty="0" smtClean="0"/>
              <a:t>.</a:t>
            </a:r>
          </a:p>
          <a:p>
            <a:endParaRPr lang="en-US" dirty="0"/>
          </a:p>
          <a:p>
            <a:pPr marL="45720" indent="0">
              <a:buNone/>
            </a:pPr>
            <a:r>
              <a:rPr lang="en-US" dirty="0" smtClean="0"/>
              <a:t>D</a:t>
            </a:r>
            <a:r>
              <a:rPr lang="en-US" dirty="0"/>
              <a:t>.  Most people tend to migrate toward the Great Plains.</a:t>
            </a:r>
          </a:p>
          <a:p>
            <a:endParaRPr lang="en-US" dirty="0"/>
          </a:p>
          <a:p>
            <a:endParaRPr lang="en-US" dirty="0"/>
          </a:p>
        </p:txBody>
      </p:sp>
    </p:spTree>
    <p:extLst>
      <p:ext uri="{BB962C8B-B14F-4D97-AF65-F5344CB8AC3E}">
        <p14:creationId xmlns:p14="http://schemas.microsoft.com/office/powerpoint/2010/main" val="355833174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SS6E5b</a:t>
            </a:r>
          </a:p>
          <a:p>
            <a:r>
              <a:rPr lang="en-US" dirty="0"/>
              <a:t>18. Most European countries have which type of economic system</a:t>
            </a:r>
            <a:r>
              <a:rPr lang="en-US" dirty="0" smtClean="0"/>
              <a:t>?</a:t>
            </a:r>
          </a:p>
          <a:p>
            <a:endParaRPr lang="en-US" dirty="0"/>
          </a:p>
          <a:p>
            <a:r>
              <a:rPr lang="en-US" dirty="0"/>
              <a:t>     A.  Pure market </a:t>
            </a:r>
          </a:p>
          <a:p>
            <a:r>
              <a:rPr lang="en-US" dirty="0"/>
              <a:t>     B.  Pure command </a:t>
            </a:r>
          </a:p>
          <a:p>
            <a:r>
              <a:rPr lang="en-US" dirty="0"/>
              <a:t>     C.  Traditional </a:t>
            </a:r>
          </a:p>
          <a:p>
            <a:r>
              <a:rPr lang="en-US" dirty="0"/>
              <a:t>     D.  </a:t>
            </a:r>
            <a:r>
              <a:rPr lang="en-US" dirty="0" smtClean="0"/>
              <a:t>Mixed</a:t>
            </a:r>
            <a:endParaRPr lang="en-US" dirty="0"/>
          </a:p>
          <a:p>
            <a:endParaRPr lang="en-US" dirty="0"/>
          </a:p>
        </p:txBody>
      </p:sp>
    </p:spTree>
    <p:extLst>
      <p:ext uri="{BB962C8B-B14F-4D97-AF65-F5344CB8AC3E}">
        <p14:creationId xmlns:p14="http://schemas.microsoft.com/office/powerpoint/2010/main" val="136660062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D.  Mixed</a:t>
            </a:r>
          </a:p>
        </p:txBody>
      </p:sp>
    </p:spTree>
    <p:extLst>
      <p:ext uri="{BB962C8B-B14F-4D97-AF65-F5344CB8AC3E}">
        <p14:creationId xmlns:p14="http://schemas.microsoft.com/office/powerpoint/2010/main" val="420585412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534400" cy="5593080"/>
          </a:xfrm>
        </p:spPr>
        <p:txBody>
          <a:bodyPr/>
          <a:lstStyle/>
          <a:p>
            <a:r>
              <a:rPr lang="en-US" dirty="0"/>
              <a:t>SS6E5c</a:t>
            </a:r>
          </a:p>
          <a:p>
            <a:r>
              <a:rPr lang="en-US" dirty="0"/>
              <a:t>19. Years ago, Russia and East Germany were communists.  They have transformed </a:t>
            </a:r>
            <a:r>
              <a:rPr lang="en-US" dirty="0" smtClean="0"/>
              <a:t>their economies </a:t>
            </a:r>
            <a:r>
              <a:rPr lang="en-US" dirty="0"/>
              <a:t>from which type of structure</a:t>
            </a:r>
            <a:r>
              <a:rPr lang="en-US" dirty="0" smtClean="0"/>
              <a:t>?</a:t>
            </a:r>
          </a:p>
          <a:p>
            <a:pPr marL="45720" indent="0">
              <a:buNone/>
            </a:pPr>
            <a:r>
              <a:rPr lang="en-US" dirty="0" smtClean="0"/>
              <a:t> </a:t>
            </a:r>
            <a:endParaRPr lang="en-US" dirty="0"/>
          </a:p>
          <a:p>
            <a:r>
              <a:rPr lang="en-US" dirty="0"/>
              <a:t>     A.  </a:t>
            </a:r>
            <a:r>
              <a:rPr lang="en-US" dirty="0" smtClean="0"/>
              <a:t>Command</a:t>
            </a:r>
            <a:endParaRPr lang="en-US" dirty="0"/>
          </a:p>
          <a:p>
            <a:r>
              <a:rPr lang="en-US" dirty="0"/>
              <a:t>     B.  Market</a:t>
            </a:r>
          </a:p>
          <a:p>
            <a:r>
              <a:rPr lang="en-US" dirty="0"/>
              <a:t>     C.  Mixed</a:t>
            </a:r>
          </a:p>
          <a:p>
            <a:r>
              <a:rPr lang="en-US" dirty="0"/>
              <a:t>     D.  Traditional</a:t>
            </a:r>
          </a:p>
          <a:p>
            <a:endParaRPr lang="en-US" dirty="0"/>
          </a:p>
        </p:txBody>
      </p:sp>
    </p:spTree>
    <p:extLst>
      <p:ext uri="{BB962C8B-B14F-4D97-AF65-F5344CB8AC3E}">
        <p14:creationId xmlns:p14="http://schemas.microsoft.com/office/powerpoint/2010/main" val="372539873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A.  Command</a:t>
            </a:r>
          </a:p>
        </p:txBody>
      </p:sp>
    </p:spTree>
    <p:extLst>
      <p:ext uri="{BB962C8B-B14F-4D97-AF65-F5344CB8AC3E}">
        <p14:creationId xmlns:p14="http://schemas.microsoft.com/office/powerpoint/2010/main" val="385338525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04800" y="731520"/>
            <a:ext cx="8534400" cy="5669280"/>
          </a:xfrm>
        </p:spPr>
        <p:txBody>
          <a:bodyPr>
            <a:normAutofit/>
          </a:bodyPr>
          <a:lstStyle/>
          <a:p>
            <a:r>
              <a:rPr lang="en-US" dirty="0"/>
              <a:t>SS6E6a</a:t>
            </a:r>
          </a:p>
          <a:p>
            <a:r>
              <a:rPr lang="en-US" dirty="0"/>
              <a:t>20.  A tax of 15% makes jewelry from Mexico more expensive than jewelry made in the </a:t>
            </a:r>
            <a:r>
              <a:rPr lang="en-US" dirty="0" smtClean="0"/>
              <a:t>United </a:t>
            </a:r>
            <a:r>
              <a:rPr lang="en-US" dirty="0"/>
              <a:t>States.  What type of trade barrier is being imposed in this case</a:t>
            </a:r>
            <a:r>
              <a:rPr lang="en-US" dirty="0" smtClean="0"/>
              <a:t>?</a:t>
            </a:r>
          </a:p>
          <a:p>
            <a:endParaRPr lang="en-US" dirty="0"/>
          </a:p>
          <a:p>
            <a:r>
              <a:rPr lang="en-US" dirty="0"/>
              <a:t>     A.  Embargo				</a:t>
            </a:r>
          </a:p>
          <a:p>
            <a:r>
              <a:rPr lang="en-US" dirty="0"/>
              <a:t>     B.  Quota</a:t>
            </a:r>
          </a:p>
          <a:p>
            <a:r>
              <a:rPr lang="en-US" dirty="0"/>
              <a:t>     C.  </a:t>
            </a:r>
            <a:r>
              <a:rPr lang="en-US" dirty="0" smtClean="0"/>
              <a:t>Tariff</a:t>
            </a:r>
            <a:endParaRPr lang="en-US" dirty="0"/>
          </a:p>
          <a:p>
            <a:r>
              <a:rPr lang="en-US" dirty="0"/>
              <a:t>     D.  Product Standards</a:t>
            </a:r>
          </a:p>
          <a:p>
            <a:endParaRPr lang="en-US" dirty="0"/>
          </a:p>
        </p:txBody>
      </p:sp>
    </p:spTree>
    <p:extLst>
      <p:ext uri="{BB962C8B-B14F-4D97-AF65-F5344CB8AC3E}">
        <p14:creationId xmlns:p14="http://schemas.microsoft.com/office/powerpoint/2010/main" val="312726363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Tariff</a:t>
            </a:r>
          </a:p>
          <a:p>
            <a:endParaRPr lang="en-US" dirty="0"/>
          </a:p>
        </p:txBody>
      </p:sp>
    </p:spTree>
    <p:extLst>
      <p:ext uri="{BB962C8B-B14F-4D97-AF65-F5344CB8AC3E}">
        <p14:creationId xmlns:p14="http://schemas.microsoft.com/office/powerpoint/2010/main" val="203520811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SS6E6b</a:t>
            </a:r>
          </a:p>
          <a:p>
            <a:r>
              <a:rPr lang="en-US" dirty="0"/>
              <a:t>21.  One benefit of international trade is </a:t>
            </a:r>
            <a:endParaRPr lang="en-US" dirty="0" smtClean="0"/>
          </a:p>
          <a:p>
            <a:endParaRPr lang="en-US" dirty="0"/>
          </a:p>
          <a:p>
            <a:r>
              <a:rPr lang="en-US" dirty="0"/>
              <a:t>     A.  taxes</a:t>
            </a:r>
          </a:p>
          <a:p>
            <a:r>
              <a:rPr lang="en-US" dirty="0"/>
              <a:t>     B.  currency </a:t>
            </a:r>
            <a:r>
              <a:rPr lang="en-US" dirty="0" smtClean="0"/>
              <a:t>exchange</a:t>
            </a:r>
            <a:endParaRPr lang="en-US" dirty="0"/>
          </a:p>
          <a:p>
            <a:r>
              <a:rPr lang="en-US" dirty="0"/>
              <a:t>     C.  increased wealth</a:t>
            </a:r>
          </a:p>
          <a:p>
            <a:r>
              <a:rPr lang="en-US" dirty="0"/>
              <a:t>     D.  economic independence</a:t>
            </a:r>
          </a:p>
          <a:p>
            <a:endParaRPr lang="en-US" dirty="0"/>
          </a:p>
        </p:txBody>
      </p:sp>
    </p:spTree>
    <p:extLst>
      <p:ext uri="{BB962C8B-B14F-4D97-AF65-F5344CB8AC3E}">
        <p14:creationId xmlns:p14="http://schemas.microsoft.com/office/powerpoint/2010/main" val="410254540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currency exchange</a:t>
            </a:r>
          </a:p>
          <a:p>
            <a:endParaRPr lang="en-US" dirty="0"/>
          </a:p>
        </p:txBody>
      </p:sp>
    </p:spTree>
    <p:extLst>
      <p:ext uri="{BB962C8B-B14F-4D97-AF65-F5344CB8AC3E}">
        <p14:creationId xmlns:p14="http://schemas.microsoft.com/office/powerpoint/2010/main" val="117575922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304800" y="731520"/>
            <a:ext cx="8382000" cy="5669280"/>
          </a:xfrm>
        </p:spPr>
        <p:txBody>
          <a:bodyPr>
            <a:normAutofit/>
          </a:bodyPr>
          <a:lstStyle/>
          <a:p>
            <a:r>
              <a:rPr lang="en-US" dirty="0"/>
              <a:t>SS6E7a</a:t>
            </a:r>
          </a:p>
          <a:p>
            <a:r>
              <a:rPr lang="en-US" dirty="0"/>
              <a:t>22.  How does human capital influence a country’s GDP positively</a:t>
            </a:r>
            <a:r>
              <a:rPr lang="en-US" dirty="0" smtClean="0"/>
              <a:t>?</a:t>
            </a:r>
          </a:p>
          <a:p>
            <a:endParaRPr lang="en-US" dirty="0"/>
          </a:p>
          <a:p>
            <a:r>
              <a:rPr lang="en-US" dirty="0"/>
              <a:t>     A.  If employees perform well, the GDP decreases.</a:t>
            </a:r>
          </a:p>
          <a:p>
            <a:r>
              <a:rPr lang="en-US" dirty="0"/>
              <a:t>     B.  If employees perform poorly, the GDP increases.</a:t>
            </a:r>
          </a:p>
          <a:p>
            <a:r>
              <a:rPr lang="en-US" dirty="0"/>
              <a:t>     C.  If employees perform poorly, the GDP decreases.</a:t>
            </a:r>
          </a:p>
          <a:p>
            <a:r>
              <a:rPr lang="en-US" dirty="0"/>
              <a:t>     D.  If employees perform well, the GDP increases</a:t>
            </a:r>
            <a:r>
              <a:rPr lang="en-US" dirty="0" smtClean="0"/>
              <a:t>.</a:t>
            </a:r>
            <a:endParaRPr lang="en-US" dirty="0"/>
          </a:p>
          <a:p>
            <a:endParaRPr lang="en-US" dirty="0"/>
          </a:p>
        </p:txBody>
      </p:sp>
    </p:spTree>
    <p:extLst>
      <p:ext uri="{BB962C8B-B14F-4D97-AF65-F5344CB8AC3E}">
        <p14:creationId xmlns:p14="http://schemas.microsoft.com/office/powerpoint/2010/main" val="137404977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If employees perform well, the GDP increases.</a:t>
            </a:r>
          </a:p>
          <a:p>
            <a:endParaRPr lang="en-US" dirty="0"/>
          </a:p>
        </p:txBody>
      </p:sp>
    </p:spTree>
    <p:extLst>
      <p:ext uri="{BB962C8B-B14F-4D97-AF65-F5344CB8AC3E}">
        <p14:creationId xmlns:p14="http://schemas.microsoft.com/office/powerpoint/2010/main" val="3562500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458200" cy="3474720"/>
          </a:xfrm>
        </p:spPr>
        <p:txBody>
          <a:bodyPr/>
          <a:lstStyle/>
          <a:p>
            <a:pPr marL="45720" indent="0">
              <a:buNone/>
            </a:pPr>
            <a:r>
              <a:rPr lang="en-US" dirty="0" smtClean="0"/>
              <a:t>A</a:t>
            </a:r>
            <a:r>
              <a:rPr lang="en-US" dirty="0"/>
              <a:t>.  Few people live in the northern regions of Canada because of the cold climate.*</a:t>
            </a:r>
          </a:p>
          <a:p>
            <a:endParaRPr lang="en-US" dirty="0"/>
          </a:p>
        </p:txBody>
      </p:sp>
    </p:spTree>
    <p:extLst>
      <p:ext uri="{BB962C8B-B14F-4D97-AF65-F5344CB8AC3E}">
        <p14:creationId xmlns:p14="http://schemas.microsoft.com/office/powerpoint/2010/main" val="232863566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610600" cy="5897880"/>
          </a:xfrm>
        </p:spPr>
        <p:txBody>
          <a:bodyPr>
            <a:normAutofit/>
          </a:bodyPr>
          <a:lstStyle/>
          <a:p>
            <a:r>
              <a:rPr lang="en-US" dirty="0"/>
              <a:t>SS6E7b</a:t>
            </a:r>
          </a:p>
          <a:p>
            <a:r>
              <a:rPr lang="en-US" dirty="0"/>
              <a:t>23.  Factories, machinery, and new technology are all capital goods.  How do these capital goods affect a country’s GDP</a:t>
            </a:r>
            <a:r>
              <a:rPr lang="en-US" dirty="0" smtClean="0"/>
              <a:t>?</a:t>
            </a:r>
          </a:p>
          <a:p>
            <a:endParaRPr lang="en-US" dirty="0"/>
          </a:p>
          <a:p>
            <a:r>
              <a:rPr lang="en-US" dirty="0"/>
              <a:t>  </a:t>
            </a:r>
            <a:r>
              <a:rPr lang="en-US" dirty="0" smtClean="0"/>
              <a:t>A</a:t>
            </a:r>
            <a:r>
              <a:rPr lang="en-US" dirty="0"/>
              <a:t>.  If a country invests in their capital goods, GDP increases</a:t>
            </a:r>
            <a:r>
              <a:rPr lang="en-US" dirty="0" smtClean="0"/>
              <a:t>.</a:t>
            </a:r>
            <a:endParaRPr lang="en-US" dirty="0"/>
          </a:p>
          <a:p>
            <a:r>
              <a:rPr lang="en-US" dirty="0"/>
              <a:t>  </a:t>
            </a:r>
            <a:r>
              <a:rPr lang="en-US" dirty="0" smtClean="0"/>
              <a:t>B</a:t>
            </a:r>
            <a:r>
              <a:rPr lang="en-US" dirty="0"/>
              <a:t>.  If a country does not put a lot of emphasis on capital goods, GDP stays the same.</a:t>
            </a:r>
          </a:p>
          <a:p>
            <a:r>
              <a:rPr lang="en-US" dirty="0"/>
              <a:t> </a:t>
            </a:r>
            <a:r>
              <a:rPr lang="en-US" dirty="0" smtClean="0"/>
              <a:t> C</a:t>
            </a:r>
            <a:r>
              <a:rPr lang="en-US" dirty="0"/>
              <a:t>.  In terms of their capital goods, if a country invests somewhat on these products, </a:t>
            </a:r>
            <a:r>
              <a:rPr lang="en-US" dirty="0" smtClean="0"/>
              <a:t>then </a:t>
            </a:r>
            <a:r>
              <a:rPr lang="en-US" dirty="0"/>
              <a:t>the GDP will increase.</a:t>
            </a:r>
          </a:p>
          <a:p>
            <a:r>
              <a:rPr lang="en-US" dirty="0"/>
              <a:t>  </a:t>
            </a:r>
            <a:r>
              <a:rPr lang="en-US" dirty="0" smtClean="0"/>
              <a:t>D</a:t>
            </a:r>
            <a:r>
              <a:rPr lang="en-US" dirty="0"/>
              <a:t>.  If a country invests a small portion on capital goods, the GDP will stay the same.</a:t>
            </a:r>
          </a:p>
          <a:p>
            <a:endParaRPr lang="en-US" dirty="0"/>
          </a:p>
        </p:txBody>
      </p:sp>
    </p:spTree>
    <p:extLst>
      <p:ext uri="{BB962C8B-B14F-4D97-AF65-F5344CB8AC3E}">
        <p14:creationId xmlns:p14="http://schemas.microsoft.com/office/powerpoint/2010/main" val="64144887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If a country invests in their capital goods, GDP increases.</a:t>
            </a:r>
          </a:p>
          <a:p>
            <a:endParaRPr lang="en-US" dirty="0"/>
          </a:p>
        </p:txBody>
      </p:sp>
    </p:spTree>
    <p:extLst>
      <p:ext uri="{BB962C8B-B14F-4D97-AF65-F5344CB8AC3E}">
        <p14:creationId xmlns:p14="http://schemas.microsoft.com/office/powerpoint/2010/main" val="275024874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0" y="731520"/>
            <a:ext cx="8991600" cy="5669280"/>
          </a:xfrm>
        </p:spPr>
        <p:txBody>
          <a:bodyPr>
            <a:normAutofit/>
          </a:bodyPr>
          <a:lstStyle/>
          <a:p>
            <a:r>
              <a:rPr lang="en-US" dirty="0"/>
              <a:t>SS6E7c</a:t>
            </a:r>
          </a:p>
          <a:p>
            <a:r>
              <a:rPr lang="en-US" dirty="0"/>
              <a:t>24.  Natural resources in </a:t>
            </a:r>
            <a:r>
              <a:rPr lang="en-US" dirty="0" smtClean="0"/>
              <a:t>Europe</a:t>
            </a:r>
          </a:p>
          <a:p>
            <a:endParaRPr lang="en-US" dirty="0"/>
          </a:p>
          <a:p>
            <a:r>
              <a:rPr lang="en-US" dirty="0"/>
              <a:t>     A. are one factor that can help contribute to a nation’s wealth</a:t>
            </a:r>
            <a:r>
              <a:rPr lang="en-US" dirty="0" smtClean="0"/>
              <a:t>.</a:t>
            </a:r>
            <a:endParaRPr lang="en-US" dirty="0"/>
          </a:p>
          <a:p>
            <a:r>
              <a:rPr lang="en-US" dirty="0"/>
              <a:t>     B. always show whether a country will be successful.</a:t>
            </a:r>
          </a:p>
          <a:p>
            <a:r>
              <a:rPr lang="en-US" dirty="0"/>
              <a:t>     C. are used wisely because of new environmental policies.</a:t>
            </a:r>
          </a:p>
          <a:p>
            <a:r>
              <a:rPr lang="en-US" dirty="0"/>
              <a:t>     D. consist mainly of tea, fruits and oil.</a:t>
            </a:r>
          </a:p>
          <a:p>
            <a:endParaRPr lang="en-US" dirty="0"/>
          </a:p>
        </p:txBody>
      </p:sp>
    </p:spTree>
    <p:extLst>
      <p:ext uri="{BB962C8B-B14F-4D97-AF65-F5344CB8AC3E}">
        <p14:creationId xmlns:p14="http://schemas.microsoft.com/office/powerpoint/2010/main" val="47144180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are one factor that can help contribute to a nation’s wealth.</a:t>
            </a:r>
          </a:p>
          <a:p>
            <a:endParaRPr lang="en-US" dirty="0"/>
          </a:p>
        </p:txBody>
      </p:sp>
    </p:spTree>
    <p:extLst>
      <p:ext uri="{BB962C8B-B14F-4D97-AF65-F5344CB8AC3E}">
        <p14:creationId xmlns:p14="http://schemas.microsoft.com/office/powerpoint/2010/main" val="200048173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731520"/>
            <a:ext cx="8839200" cy="5745480"/>
          </a:xfrm>
        </p:spPr>
        <p:txBody>
          <a:bodyPr>
            <a:normAutofit/>
          </a:bodyPr>
          <a:lstStyle/>
          <a:p>
            <a:r>
              <a:rPr lang="en-US" dirty="0"/>
              <a:t>SS6E7d</a:t>
            </a:r>
          </a:p>
          <a:p>
            <a:r>
              <a:rPr lang="en-US" dirty="0"/>
              <a:t>25.  How have entrepreneurs aided Europe’s development? </a:t>
            </a:r>
            <a:endParaRPr lang="en-US" dirty="0" smtClean="0"/>
          </a:p>
          <a:p>
            <a:endParaRPr lang="en-US" dirty="0"/>
          </a:p>
          <a:p>
            <a:r>
              <a:rPr lang="en-US" dirty="0"/>
              <a:t> </a:t>
            </a:r>
            <a:r>
              <a:rPr lang="en-US" dirty="0" smtClean="0"/>
              <a:t>A</a:t>
            </a:r>
            <a:r>
              <a:rPr lang="en-US" dirty="0"/>
              <a:t>.  Their personality traits help ensure a healthy GDP.</a:t>
            </a:r>
          </a:p>
          <a:p>
            <a:r>
              <a:rPr lang="en-US" dirty="0"/>
              <a:t> </a:t>
            </a:r>
            <a:r>
              <a:rPr lang="en-US" dirty="0" smtClean="0"/>
              <a:t>B</a:t>
            </a:r>
            <a:r>
              <a:rPr lang="en-US" dirty="0"/>
              <a:t>.  Their lack of business ventures hurt GDP in Europe.</a:t>
            </a:r>
          </a:p>
          <a:p>
            <a:r>
              <a:rPr lang="en-US" dirty="0"/>
              <a:t> </a:t>
            </a:r>
            <a:r>
              <a:rPr lang="en-US" dirty="0" smtClean="0"/>
              <a:t>C</a:t>
            </a:r>
            <a:r>
              <a:rPr lang="en-US" dirty="0"/>
              <a:t>.  Entrepreneurs tend to be more successful, so this increases GDP</a:t>
            </a:r>
            <a:r>
              <a:rPr lang="en-US" dirty="0" smtClean="0"/>
              <a:t>.</a:t>
            </a:r>
            <a:endParaRPr lang="en-US" dirty="0"/>
          </a:p>
          <a:p>
            <a:r>
              <a:rPr lang="en-US" dirty="0"/>
              <a:t> </a:t>
            </a:r>
            <a:r>
              <a:rPr lang="en-US" dirty="0" smtClean="0"/>
              <a:t>D</a:t>
            </a:r>
            <a:r>
              <a:rPr lang="en-US" dirty="0"/>
              <a:t>.  The many risks entrepreneurs take help the GDP of a country.</a:t>
            </a:r>
          </a:p>
          <a:p>
            <a:endParaRPr lang="en-US" dirty="0"/>
          </a:p>
        </p:txBody>
      </p:sp>
    </p:spTree>
    <p:extLst>
      <p:ext uri="{BB962C8B-B14F-4D97-AF65-F5344CB8AC3E}">
        <p14:creationId xmlns:p14="http://schemas.microsoft.com/office/powerpoint/2010/main" val="995920253"/>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C.  Entrepreneurs tend to be more successful, so this increases GDP.</a:t>
            </a:r>
          </a:p>
          <a:p>
            <a:endParaRPr lang="en-US" dirty="0"/>
          </a:p>
        </p:txBody>
      </p:sp>
    </p:spTree>
    <p:extLst>
      <p:ext uri="{BB962C8B-B14F-4D97-AF65-F5344CB8AC3E}">
        <p14:creationId xmlns:p14="http://schemas.microsoft.com/office/powerpoint/2010/main" val="97534870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52400" y="731520"/>
            <a:ext cx="8763000" cy="5897880"/>
          </a:xfrm>
        </p:spPr>
        <p:txBody>
          <a:bodyPr>
            <a:normAutofit/>
          </a:bodyPr>
          <a:lstStyle/>
          <a:p>
            <a:r>
              <a:rPr lang="en-US" dirty="0"/>
              <a:t>SS6E1a</a:t>
            </a:r>
          </a:p>
          <a:p>
            <a:r>
              <a:rPr lang="en-US" dirty="0"/>
              <a:t>26.  What 3 economic questions are asked when studying the similarities of a traditional, command </a:t>
            </a:r>
            <a:r>
              <a:rPr lang="en-US" dirty="0" smtClean="0"/>
              <a:t>and </a:t>
            </a:r>
            <a:r>
              <a:rPr lang="en-US" dirty="0"/>
              <a:t>market economy among nations of the world</a:t>
            </a:r>
            <a:r>
              <a:rPr lang="en-US" dirty="0" smtClean="0"/>
              <a:t>?</a:t>
            </a:r>
          </a:p>
          <a:p>
            <a:endParaRPr lang="en-US" dirty="0"/>
          </a:p>
          <a:p>
            <a:pPr marL="45720" indent="0">
              <a:buNone/>
            </a:pPr>
            <a:r>
              <a:rPr lang="en-US" dirty="0" smtClean="0"/>
              <a:t> </a:t>
            </a:r>
            <a:r>
              <a:rPr lang="en-US" dirty="0"/>
              <a:t>A.  What to produce, why to produce, when to produce?</a:t>
            </a:r>
          </a:p>
          <a:p>
            <a:pPr marL="45720" indent="0">
              <a:buNone/>
            </a:pPr>
            <a:r>
              <a:rPr lang="en-US" dirty="0" smtClean="0"/>
              <a:t> B</a:t>
            </a:r>
            <a:r>
              <a:rPr lang="en-US" dirty="0"/>
              <a:t>.  What is your opportunity cost, what economic resources are needed, why should these </a:t>
            </a:r>
            <a:r>
              <a:rPr lang="en-US" dirty="0" smtClean="0"/>
              <a:t>resources </a:t>
            </a:r>
            <a:r>
              <a:rPr lang="en-US" dirty="0"/>
              <a:t>be </a:t>
            </a:r>
            <a:r>
              <a:rPr lang="en-US" dirty="0" smtClean="0"/>
              <a:t>used?</a:t>
            </a:r>
          </a:p>
          <a:p>
            <a:pPr marL="45720" indent="0">
              <a:buNone/>
            </a:pPr>
            <a:r>
              <a:rPr lang="en-US" dirty="0"/>
              <a:t> </a:t>
            </a:r>
            <a:r>
              <a:rPr lang="en-US" dirty="0" smtClean="0"/>
              <a:t>C</a:t>
            </a:r>
            <a:r>
              <a:rPr lang="en-US" dirty="0"/>
              <a:t>.  What to produce, how to produce, and for whom to produce</a:t>
            </a:r>
            <a:r>
              <a:rPr lang="en-US" dirty="0" smtClean="0"/>
              <a:t>?</a:t>
            </a:r>
          </a:p>
          <a:p>
            <a:pPr marL="45720" indent="0">
              <a:buNone/>
            </a:pPr>
            <a:r>
              <a:rPr lang="en-US" dirty="0"/>
              <a:t> </a:t>
            </a:r>
            <a:r>
              <a:rPr lang="en-US" dirty="0" smtClean="0"/>
              <a:t>D</a:t>
            </a:r>
            <a:r>
              <a:rPr lang="en-US" dirty="0"/>
              <a:t>.  What is your opportunity cost, why are economic resources needed, when should these </a:t>
            </a:r>
            <a:r>
              <a:rPr lang="en-US" dirty="0" smtClean="0"/>
              <a:t>resources </a:t>
            </a:r>
            <a:r>
              <a:rPr lang="en-US" dirty="0"/>
              <a:t>be used?</a:t>
            </a:r>
          </a:p>
          <a:p>
            <a:endParaRPr lang="en-US" dirty="0"/>
          </a:p>
        </p:txBody>
      </p:sp>
    </p:spTree>
    <p:extLst>
      <p:ext uri="{BB962C8B-B14F-4D97-AF65-F5344CB8AC3E}">
        <p14:creationId xmlns:p14="http://schemas.microsoft.com/office/powerpoint/2010/main" val="384622713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What to produce, how to produce, and for whom to produce</a:t>
            </a:r>
          </a:p>
        </p:txBody>
      </p:sp>
    </p:spTree>
    <p:extLst>
      <p:ext uri="{BB962C8B-B14F-4D97-AF65-F5344CB8AC3E}">
        <p14:creationId xmlns:p14="http://schemas.microsoft.com/office/powerpoint/2010/main" val="80914845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686800" cy="5974080"/>
          </a:xfrm>
        </p:spPr>
        <p:txBody>
          <a:bodyPr>
            <a:normAutofit/>
          </a:bodyPr>
          <a:lstStyle/>
          <a:p>
            <a:r>
              <a:rPr lang="en-US" dirty="0"/>
              <a:t>SS6E1b</a:t>
            </a:r>
          </a:p>
          <a:p>
            <a:r>
              <a:rPr lang="en-US" dirty="0"/>
              <a:t>27. Which of the following explanations would reflect a country with a mixed economy (i.e</a:t>
            </a:r>
            <a:r>
              <a:rPr lang="en-US" dirty="0" smtClean="0"/>
              <a:t>., between </a:t>
            </a:r>
            <a:r>
              <a:rPr lang="en-US" dirty="0"/>
              <a:t>a pure market and pure command</a:t>
            </a:r>
            <a:r>
              <a:rPr lang="en-US" dirty="0" smtClean="0"/>
              <a:t>)?</a:t>
            </a:r>
          </a:p>
          <a:p>
            <a:endParaRPr lang="en-US" dirty="0"/>
          </a:p>
          <a:p>
            <a:pPr marL="45720" indent="0">
              <a:buNone/>
            </a:pPr>
            <a:r>
              <a:rPr lang="en-US" dirty="0" smtClean="0"/>
              <a:t>A</a:t>
            </a:r>
            <a:r>
              <a:rPr lang="en-US" dirty="0"/>
              <a:t>.  Prices and wages are solely regulated by a country’s government.</a:t>
            </a:r>
          </a:p>
          <a:p>
            <a:pPr marL="45720" indent="0">
              <a:buNone/>
            </a:pPr>
            <a:r>
              <a:rPr lang="en-US" dirty="0" smtClean="0"/>
              <a:t>B</a:t>
            </a:r>
            <a:r>
              <a:rPr lang="en-US" dirty="0"/>
              <a:t>.  A combination of privately-owned industry and government control</a:t>
            </a:r>
            <a:r>
              <a:rPr lang="en-US" dirty="0" smtClean="0"/>
              <a:t>.</a:t>
            </a:r>
            <a:endParaRPr lang="en-US" dirty="0"/>
          </a:p>
          <a:p>
            <a:pPr marL="45720" indent="0">
              <a:buNone/>
            </a:pPr>
            <a:r>
              <a:rPr lang="en-US" dirty="0" smtClean="0"/>
              <a:t>C</a:t>
            </a:r>
            <a:r>
              <a:rPr lang="en-US" dirty="0"/>
              <a:t>.  A country’s distribution of resources is based on inheritance. </a:t>
            </a:r>
          </a:p>
          <a:p>
            <a:pPr marL="45720" indent="0">
              <a:buNone/>
            </a:pPr>
            <a:r>
              <a:rPr lang="en-US" dirty="0" smtClean="0"/>
              <a:t>D</a:t>
            </a:r>
            <a:r>
              <a:rPr lang="en-US" dirty="0"/>
              <a:t>.  Prices and wages are determined by the laws of supply and demand rather than being regulated </a:t>
            </a:r>
            <a:r>
              <a:rPr lang="en-US" dirty="0" smtClean="0"/>
              <a:t>by </a:t>
            </a:r>
            <a:r>
              <a:rPr lang="en-US" dirty="0"/>
              <a:t>a country’s government. </a:t>
            </a:r>
          </a:p>
          <a:p>
            <a:endParaRPr lang="en-US" dirty="0"/>
          </a:p>
        </p:txBody>
      </p:sp>
    </p:spTree>
    <p:extLst>
      <p:ext uri="{BB962C8B-B14F-4D97-AF65-F5344CB8AC3E}">
        <p14:creationId xmlns:p14="http://schemas.microsoft.com/office/powerpoint/2010/main" val="64332365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A combination of privately-owned industry and government control.</a:t>
            </a:r>
          </a:p>
          <a:p>
            <a:endParaRPr lang="en-US" dirty="0"/>
          </a:p>
        </p:txBody>
      </p:sp>
    </p:spTree>
    <p:extLst>
      <p:ext uri="{BB962C8B-B14F-4D97-AF65-F5344CB8AC3E}">
        <p14:creationId xmlns:p14="http://schemas.microsoft.com/office/powerpoint/2010/main" val="4121513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305800" cy="5897880"/>
          </a:xfrm>
        </p:spPr>
        <p:txBody>
          <a:bodyPr>
            <a:normAutofit/>
          </a:bodyPr>
          <a:lstStyle/>
          <a:p>
            <a:r>
              <a:rPr lang="en-US" b="1" dirty="0"/>
              <a:t>SSG6b</a:t>
            </a:r>
            <a:endParaRPr lang="en-US" dirty="0"/>
          </a:p>
          <a:p>
            <a:r>
              <a:rPr lang="en-US" dirty="0"/>
              <a:t>11.  How does Canada’s strategic position (location) in North America affect trade</a:t>
            </a:r>
            <a:r>
              <a:rPr lang="en-US" dirty="0" smtClean="0"/>
              <a:t>?</a:t>
            </a:r>
          </a:p>
          <a:p>
            <a:endParaRPr lang="en-US" dirty="0"/>
          </a:p>
          <a:p>
            <a:pPr marL="45720" indent="0">
              <a:buNone/>
            </a:pPr>
            <a:r>
              <a:rPr lang="en-US" dirty="0" smtClean="0"/>
              <a:t>A</a:t>
            </a:r>
            <a:r>
              <a:rPr lang="en-US" dirty="0"/>
              <a:t>.  It limits how much can be imported and exported</a:t>
            </a:r>
            <a:r>
              <a:rPr lang="en-US" dirty="0" smtClean="0"/>
              <a:t>.</a:t>
            </a:r>
          </a:p>
          <a:p>
            <a:endParaRPr lang="en-US" dirty="0"/>
          </a:p>
          <a:p>
            <a:pPr marL="45720" indent="0">
              <a:buNone/>
            </a:pPr>
            <a:r>
              <a:rPr lang="en-US" dirty="0" smtClean="0"/>
              <a:t>B</a:t>
            </a:r>
            <a:r>
              <a:rPr lang="en-US" dirty="0"/>
              <a:t>.  It allows for an easier movement of goods and services between other countries</a:t>
            </a:r>
            <a:r>
              <a:rPr lang="en-US" dirty="0" smtClean="0"/>
              <a:t>.</a:t>
            </a:r>
          </a:p>
          <a:p>
            <a:endParaRPr lang="en-US" dirty="0"/>
          </a:p>
          <a:p>
            <a:pPr marL="45720" indent="0">
              <a:buNone/>
            </a:pPr>
            <a:r>
              <a:rPr lang="en-US" dirty="0" smtClean="0"/>
              <a:t>C</a:t>
            </a:r>
            <a:r>
              <a:rPr lang="en-US" dirty="0"/>
              <a:t>.  It causes a barrier between its neighboring countries</a:t>
            </a:r>
            <a:r>
              <a:rPr lang="en-US" dirty="0" smtClean="0"/>
              <a:t>.</a:t>
            </a:r>
          </a:p>
          <a:p>
            <a:endParaRPr lang="en-US" dirty="0"/>
          </a:p>
          <a:p>
            <a:pPr marL="45720" indent="0">
              <a:buNone/>
            </a:pPr>
            <a:r>
              <a:rPr lang="en-US" dirty="0" smtClean="0"/>
              <a:t>D</a:t>
            </a:r>
            <a:r>
              <a:rPr lang="en-US" dirty="0"/>
              <a:t>.  It promotes some trading between provinces.</a:t>
            </a:r>
          </a:p>
          <a:p>
            <a:endParaRPr lang="en-US" dirty="0"/>
          </a:p>
        </p:txBody>
      </p:sp>
    </p:spTree>
    <p:extLst>
      <p:ext uri="{BB962C8B-B14F-4D97-AF65-F5344CB8AC3E}">
        <p14:creationId xmlns:p14="http://schemas.microsoft.com/office/powerpoint/2010/main" val="4168790470"/>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28600" y="731520"/>
            <a:ext cx="8763000" cy="5897880"/>
          </a:xfrm>
        </p:spPr>
        <p:txBody>
          <a:bodyPr>
            <a:normAutofit/>
          </a:bodyPr>
          <a:lstStyle/>
          <a:p>
            <a:r>
              <a:rPr lang="en-US" dirty="0"/>
              <a:t>SS6E1c</a:t>
            </a:r>
          </a:p>
          <a:p>
            <a:r>
              <a:rPr lang="en-US" dirty="0"/>
              <a:t>28.  Which of the following explanations would reflect a country with a mixed economy (i.e. </a:t>
            </a:r>
            <a:r>
              <a:rPr lang="en-US" dirty="0" smtClean="0"/>
              <a:t>between </a:t>
            </a:r>
            <a:r>
              <a:rPr lang="en-US" dirty="0"/>
              <a:t>a pure market and pure command</a:t>
            </a:r>
            <a:r>
              <a:rPr lang="en-US" dirty="0" smtClean="0"/>
              <a:t>)?</a:t>
            </a:r>
          </a:p>
          <a:p>
            <a:endParaRPr lang="en-US" dirty="0"/>
          </a:p>
          <a:p>
            <a:pPr marL="45720" indent="0">
              <a:buNone/>
            </a:pPr>
            <a:r>
              <a:rPr lang="en-US" dirty="0" smtClean="0"/>
              <a:t>A</a:t>
            </a:r>
            <a:r>
              <a:rPr lang="en-US" dirty="0"/>
              <a:t>. Prices and wages are solely regulated by a country’s government </a:t>
            </a:r>
          </a:p>
          <a:p>
            <a:pPr marL="45720" indent="0">
              <a:buNone/>
            </a:pPr>
            <a:r>
              <a:rPr lang="en-US" dirty="0" smtClean="0"/>
              <a:t>B</a:t>
            </a:r>
            <a:r>
              <a:rPr lang="en-US" dirty="0"/>
              <a:t>. A combination of privately-owned industry and government </a:t>
            </a:r>
            <a:r>
              <a:rPr lang="en-US" dirty="0" smtClean="0"/>
              <a:t>control</a:t>
            </a:r>
            <a:endParaRPr lang="en-US" dirty="0"/>
          </a:p>
          <a:p>
            <a:pPr marL="45720" indent="0">
              <a:buNone/>
            </a:pPr>
            <a:r>
              <a:rPr lang="en-US" dirty="0" smtClean="0"/>
              <a:t>C</a:t>
            </a:r>
            <a:r>
              <a:rPr lang="en-US" dirty="0"/>
              <a:t>. A country’s distribution of resources is based on inheritance</a:t>
            </a:r>
          </a:p>
          <a:p>
            <a:pPr marL="45720" indent="0">
              <a:buNone/>
            </a:pPr>
            <a:r>
              <a:rPr lang="en-US" dirty="0" smtClean="0"/>
              <a:t>D</a:t>
            </a:r>
            <a:r>
              <a:rPr lang="en-US" dirty="0"/>
              <a:t>. Prices and wages are determined by the laws of supply and demand rather than </a:t>
            </a:r>
            <a:r>
              <a:rPr lang="en-US" dirty="0" smtClean="0"/>
              <a:t>being </a:t>
            </a:r>
            <a:r>
              <a:rPr lang="en-US" dirty="0"/>
              <a:t>regulated by a country’s government</a:t>
            </a:r>
          </a:p>
          <a:p>
            <a:endParaRPr lang="en-US" dirty="0"/>
          </a:p>
        </p:txBody>
      </p:sp>
    </p:spTree>
    <p:extLst>
      <p:ext uri="{BB962C8B-B14F-4D97-AF65-F5344CB8AC3E}">
        <p14:creationId xmlns:p14="http://schemas.microsoft.com/office/powerpoint/2010/main" val="342021205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A combination of privately-owned industry and government control</a:t>
            </a:r>
          </a:p>
          <a:p>
            <a:endParaRPr lang="en-US" dirty="0"/>
          </a:p>
        </p:txBody>
      </p:sp>
    </p:spTree>
    <p:extLst>
      <p:ext uri="{BB962C8B-B14F-4D97-AF65-F5344CB8AC3E}">
        <p14:creationId xmlns:p14="http://schemas.microsoft.com/office/powerpoint/2010/main" val="4178288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It allows for an easier movement of goods and services between other countries.*</a:t>
            </a:r>
          </a:p>
          <a:p>
            <a:endParaRPr lang="en-US" dirty="0"/>
          </a:p>
        </p:txBody>
      </p:sp>
    </p:spTree>
    <p:extLst>
      <p:ext uri="{BB962C8B-B14F-4D97-AF65-F5344CB8AC3E}">
        <p14:creationId xmlns:p14="http://schemas.microsoft.com/office/powerpoint/2010/main" val="4036104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731520"/>
            <a:ext cx="8686800" cy="5974080"/>
          </a:xfrm>
        </p:spPr>
        <p:txBody>
          <a:bodyPr>
            <a:normAutofit/>
          </a:bodyPr>
          <a:lstStyle/>
          <a:p>
            <a:r>
              <a:rPr lang="en-US" b="1" dirty="0"/>
              <a:t>SSG7a</a:t>
            </a:r>
            <a:endParaRPr lang="en-US" dirty="0"/>
          </a:p>
          <a:p>
            <a:r>
              <a:rPr lang="en-US" dirty="0"/>
              <a:t>12.  Which of these is MOST LIKELY to be classified as a reason for Canadians' concern about pollution of the Great Lakes</a:t>
            </a:r>
            <a:r>
              <a:rPr lang="en-US" dirty="0" smtClean="0"/>
              <a:t>?</a:t>
            </a:r>
          </a:p>
          <a:p>
            <a:endParaRPr lang="en-US" dirty="0"/>
          </a:p>
          <a:p>
            <a:pPr marL="45720" indent="0">
              <a:buNone/>
            </a:pPr>
            <a:r>
              <a:rPr lang="en-US" dirty="0" smtClean="0"/>
              <a:t>A. The </a:t>
            </a:r>
            <a:r>
              <a:rPr lang="en-US" dirty="0"/>
              <a:t>Great Lakes are a favorite Canadian tourist destination</a:t>
            </a:r>
            <a:r>
              <a:rPr lang="en-US" dirty="0" smtClean="0"/>
              <a:t>.</a:t>
            </a:r>
          </a:p>
          <a:p>
            <a:pPr marL="45720" indent="0">
              <a:buNone/>
            </a:pPr>
            <a:r>
              <a:rPr lang="en-US" dirty="0" smtClean="0"/>
              <a:t> </a:t>
            </a:r>
            <a:r>
              <a:rPr lang="en-US" dirty="0"/>
              <a:t/>
            </a:r>
            <a:br>
              <a:rPr lang="en-US" dirty="0"/>
            </a:br>
            <a:r>
              <a:rPr lang="en-US" dirty="0" smtClean="0"/>
              <a:t>B</a:t>
            </a:r>
            <a:r>
              <a:rPr lang="en-US" dirty="0"/>
              <a:t>. The Great Lakes are a major source of Canada's drinking water</a:t>
            </a:r>
            <a:r>
              <a:rPr lang="en-US" dirty="0" smtClean="0"/>
              <a:t>.</a:t>
            </a:r>
          </a:p>
          <a:p>
            <a:pPr marL="45720" indent="0">
              <a:buNone/>
            </a:pPr>
            <a:r>
              <a:rPr lang="en-US" dirty="0"/>
              <a:t/>
            </a:r>
            <a:br>
              <a:rPr lang="en-US" dirty="0"/>
            </a:br>
            <a:r>
              <a:rPr lang="en-US" dirty="0" smtClean="0"/>
              <a:t>C</a:t>
            </a:r>
            <a:r>
              <a:rPr lang="en-US" dirty="0"/>
              <a:t>. Canadians prefer the beaches along the Great Lakes to those along the coast. </a:t>
            </a:r>
            <a:endParaRPr lang="en-US" dirty="0" smtClean="0"/>
          </a:p>
          <a:p>
            <a:pPr marL="45720" indent="0">
              <a:buNone/>
            </a:pPr>
            <a:r>
              <a:rPr lang="en-US" dirty="0"/>
              <a:t/>
            </a:r>
            <a:br>
              <a:rPr lang="en-US" dirty="0"/>
            </a:br>
            <a:r>
              <a:rPr lang="en-US" dirty="0" smtClean="0"/>
              <a:t>D</a:t>
            </a:r>
            <a:r>
              <a:rPr lang="en-US" dirty="0"/>
              <a:t>. Diving on shipwrecks is a growing Great Lakes sport which attracts </a:t>
            </a:r>
            <a:r>
              <a:rPr lang="en-US" dirty="0" smtClean="0"/>
              <a:t>divers from </a:t>
            </a:r>
            <a:r>
              <a:rPr lang="en-US" dirty="0"/>
              <a:t>around the world.</a:t>
            </a:r>
          </a:p>
        </p:txBody>
      </p:sp>
    </p:spTree>
    <p:extLst>
      <p:ext uri="{BB962C8B-B14F-4D97-AF65-F5344CB8AC3E}">
        <p14:creationId xmlns:p14="http://schemas.microsoft.com/office/powerpoint/2010/main" val="3222555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The Great Lakes are a major source of Canada's drinking water.*</a:t>
            </a:r>
          </a:p>
          <a:p>
            <a:endParaRPr lang="en-US" dirty="0"/>
          </a:p>
        </p:txBody>
      </p:sp>
    </p:spTree>
    <p:extLst>
      <p:ext uri="{BB962C8B-B14F-4D97-AF65-F5344CB8AC3E}">
        <p14:creationId xmlns:p14="http://schemas.microsoft.com/office/powerpoint/2010/main" val="2937358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838200"/>
            <a:ext cx="8305800" cy="5715000"/>
          </a:xfrm>
        </p:spPr>
        <p:txBody>
          <a:bodyPr>
            <a:normAutofit/>
          </a:bodyPr>
          <a:lstStyle/>
          <a:p>
            <a:r>
              <a:rPr lang="en-US" b="1" dirty="0"/>
              <a:t>SS6G8a</a:t>
            </a:r>
            <a:endParaRPr lang="en-US" dirty="0"/>
          </a:p>
          <a:p>
            <a:r>
              <a:rPr lang="en-US" dirty="0"/>
              <a:t>13.  Which mountain range separates Europe from Russia</a:t>
            </a:r>
            <a:r>
              <a:rPr lang="en-US" dirty="0" smtClean="0"/>
              <a:t>?</a:t>
            </a:r>
          </a:p>
          <a:p>
            <a:endParaRPr lang="en-US" dirty="0"/>
          </a:p>
          <a:p>
            <a:pPr marL="45720" indent="0">
              <a:buNone/>
            </a:pPr>
            <a:r>
              <a:rPr lang="en-US" dirty="0" smtClean="0"/>
              <a:t>A</a:t>
            </a:r>
            <a:r>
              <a:rPr lang="en-US" dirty="0"/>
              <a:t>.  </a:t>
            </a:r>
            <a:r>
              <a:rPr lang="en-US" dirty="0" smtClean="0"/>
              <a:t>Alps</a:t>
            </a:r>
          </a:p>
          <a:p>
            <a:endParaRPr lang="en-US" dirty="0"/>
          </a:p>
          <a:p>
            <a:pPr marL="45720" indent="0">
              <a:buNone/>
            </a:pPr>
            <a:r>
              <a:rPr lang="en-US" dirty="0" smtClean="0"/>
              <a:t>B</a:t>
            </a:r>
            <a:r>
              <a:rPr lang="en-US" dirty="0"/>
              <a:t>.  </a:t>
            </a:r>
            <a:r>
              <a:rPr lang="en-US" dirty="0" smtClean="0"/>
              <a:t>Pyrenees</a:t>
            </a:r>
          </a:p>
          <a:p>
            <a:endParaRPr lang="en-US" dirty="0"/>
          </a:p>
          <a:p>
            <a:pPr marL="45720" indent="0">
              <a:buNone/>
            </a:pPr>
            <a:r>
              <a:rPr lang="en-US" dirty="0" smtClean="0"/>
              <a:t>C</a:t>
            </a:r>
            <a:r>
              <a:rPr lang="en-US" dirty="0"/>
              <a:t>.  </a:t>
            </a:r>
            <a:r>
              <a:rPr lang="en-US" dirty="0" smtClean="0"/>
              <a:t>Balkans</a:t>
            </a:r>
          </a:p>
          <a:p>
            <a:endParaRPr lang="en-US" dirty="0"/>
          </a:p>
          <a:p>
            <a:pPr marL="45720" indent="0">
              <a:buNone/>
            </a:pPr>
            <a:r>
              <a:rPr lang="en-US" dirty="0" smtClean="0"/>
              <a:t>D</a:t>
            </a:r>
            <a:r>
              <a:rPr lang="en-US" dirty="0"/>
              <a:t>.  </a:t>
            </a:r>
            <a:r>
              <a:rPr lang="en-US" dirty="0" smtClean="0"/>
              <a:t>Ural</a:t>
            </a:r>
            <a:endParaRPr lang="en-US" dirty="0"/>
          </a:p>
          <a:p>
            <a:endParaRPr lang="en-US" dirty="0"/>
          </a:p>
        </p:txBody>
      </p:sp>
    </p:spTree>
    <p:extLst>
      <p:ext uri="{BB962C8B-B14F-4D97-AF65-F5344CB8AC3E}">
        <p14:creationId xmlns:p14="http://schemas.microsoft.com/office/powerpoint/2010/main" val="2429419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Ural*</a:t>
            </a:r>
          </a:p>
          <a:p>
            <a:endParaRPr lang="en-US" dirty="0"/>
          </a:p>
        </p:txBody>
      </p:sp>
    </p:spTree>
    <p:extLst>
      <p:ext uri="{BB962C8B-B14F-4D97-AF65-F5344CB8AC3E}">
        <p14:creationId xmlns:p14="http://schemas.microsoft.com/office/powerpoint/2010/main" val="1861906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229600" cy="5821680"/>
          </a:xfrm>
        </p:spPr>
        <p:txBody>
          <a:bodyPr/>
          <a:lstStyle/>
          <a:p>
            <a:r>
              <a:rPr lang="en-US" b="1" dirty="0"/>
              <a:t>SS6G8b</a:t>
            </a:r>
            <a:endParaRPr lang="en-US" dirty="0"/>
          </a:p>
          <a:p>
            <a:r>
              <a:rPr lang="en-US" dirty="0"/>
              <a:t>14.  Which country lies northwest of the European mainland</a:t>
            </a:r>
            <a:r>
              <a:rPr lang="en-US" dirty="0" smtClean="0"/>
              <a:t>?</a:t>
            </a:r>
          </a:p>
          <a:p>
            <a:endParaRPr lang="en-US" dirty="0"/>
          </a:p>
          <a:p>
            <a:pPr marL="45720" indent="0">
              <a:buNone/>
            </a:pPr>
            <a:r>
              <a:rPr lang="en-US" dirty="0" smtClean="0"/>
              <a:t>A</a:t>
            </a:r>
            <a:r>
              <a:rPr lang="en-US" dirty="0"/>
              <a:t>.  </a:t>
            </a:r>
            <a:r>
              <a:rPr lang="en-US" dirty="0" smtClean="0"/>
              <a:t>Germany</a:t>
            </a:r>
          </a:p>
          <a:p>
            <a:endParaRPr lang="en-US" dirty="0"/>
          </a:p>
          <a:p>
            <a:pPr marL="45720" indent="0">
              <a:buNone/>
            </a:pPr>
            <a:r>
              <a:rPr lang="en-US" dirty="0" smtClean="0"/>
              <a:t>B</a:t>
            </a:r>
            <a:r>
              <a:rPr lang="en-US" dirty="0"/>
              <a:t>.  </a:t>
            </a:r>
            <a:r>
              <a:rPr lang="en-US" dirty="0" smtClean="0"/>
              <a:t>Italy</a:t>
            </a:r>
          </a:p>
          <a:p>
            <a:endParaRPr lang="en-US" dirty="0"/>
          </a:p>
          <a:p>
            <a:pPr marL="45720" indent="0">
              <a:buNone/>
            </a:pPr>
            <a:r>
              <a:rPr lang="en-US" dirty="0" smtClean="0"/>
              <a:t>C</a:t>
            </a:r>
            <a:r>
              <a:rPr lang="en-US" dirty="0"/>
              <a:t>.  </a:t>
            </a:r>
            <a:r>
              <a:rPr lang="en-US" dirty="0" smtClean="0"/>
              <a:t>Spain</a:t>
            </a:r>
          </a:p>
          <a:p>
            <a:endParaRPr lang="en-US" dirty="0"/>
          </a:p>
          <a:p>
            <a:pPr marL="45720" indent="0">
              <a:buNone/>
            </a:pPr>
            <a:r>
              <a:rPr lang="en-US" dirty="0" smtClean="0"/>
              <a:t>D</a:t>
            </a:r>
            <a:r>
              <a:rPr lang="en-US" dirty="0"/>
              <a:t>.  United </a:t>
            </a:r>
            <a:r>
              <a:rPr lang="en-US" dirty="0" smtClean="0"/>
              <a:t>Kingdom</a:t>
            </a:r>
            <a:endParaRPr lang="en-US" dirty="0"/>
          </a:p>
          <a:p>
            <a:endParaRPr lang="en-US" dirty="0"/>
          </a:p>
        </p:txBody>
      </p:sp>
    </p:spTree>
    <p:extLst>
      <p:ext uri="{BB962C8B-B14F-4D97-AF65-F5344CB8AC3E}">
        <p14:creationId xmlns:p14="http://schemas.microsoft.com/office/powerpoint/2010/main" val="295836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31520"/>
            <a:ext cx="8229600" cy="5669280"/>
          </a:xfrm>
        </p:spPr>
        <p:txBody>
          <a:bodyPr>
            <a:normAutofit/>
          </a:bodyPr>
          <a:lstStyle/>
          <a:p>
            <a:r>
              <a:rPr lang="en-US" b="1" dirty="0"/>
              <a:t>SS6G1a</a:t>
            </a:r>
            <a:r>
              <a:rPr lang="en-US" dirty="0"/>
              <a:t>  </a:t>
            </a:r>
          </a:p>
          <a:p>
            <a:pPr marL="45720" indent="0">
              <a:buNone/>
            </a:pPr>
            <a:r>
              <a:rPr lang="en-US" dirty="0"/>
              <a:t>1.  The Andes and the Sierra Madres are</a:t>
            </a:r>
          </a:p>
          <a:p>
            <a:pPr marL="45720" indent="0">
              <a:buNone/>
            </a:pPr>
            <a:endParaRPr lang="en-US" dirty="0"/>
          </a:p>
          <a:p>
            <a:pPr marL="45720" indent="0">
              <a:buNone/>
            </a:pPr>
            <a:r>
              <a:rPr lang="en-US" dirty="0" smtClean="0"/>
              <a:t>A. mountain </a:t>
            </a:r>
            <a:r>
              <a:rPr lang="en-US" dirty="0"/>
              <a:t>ranges in Latin America</a:t>
            </a:r>
            <a:r>
              <a:rPr lang="en-US" dirty="0" smtClean="0"/>
              <a:t>.</a:t>
            </a:r>
          </a:p>
          <a:p>
            <a:pPr marL="45720" indent="0">
              <a:buNone/>
            </a:pPr>
            <a:r>
              <a:rPr lang="en-US" dirty="0"/>
              <a:t>			</a:t>
            </a:r>
          </a:p>
          <a:p>
            <a:pPr marL="45720" indent="0">
              <a:buNone/>
            </a:pPr>
            <a:r>
              <a:rPr lang="en-US" dirty="0" smtClean="0"/>
              <a:t>B</a:t>
            </a:r>
            <a:r>
              <a:rPr lang="en-US" dirty="0"/>
              <a:t>. located on South America’s coast</a:t>
            </a:r>
            <a:r>
              <a:rPr lang="en-US" dirty="0" smtClean="0"/>
              <a:t>.</a:t>
            </a:r>
          </a:p>
          <a:p>
            <a:pPr marL="45720" indent="0">
              <a:buNone/>
            </a:pPr>
            <a:endParaRPr lang="en-US" dirty="0"/>
          </a:p>
          <a:p>
            <a:pPr marL="45720" indent="0">
              <a:buNone/>
            </a:pPr>
            <a:r>
              <a:rPr lang="en-US" dirty="0" smtClean="0"/>
              <a:t>C</a:t>
            </a:r>
            <a:r>
              <a:rPr lang="en-US" dirty="0"/>
              <a:t>. regions of great mineral wealth</a:t>
            </a:r>
            <a:r>
              <a:rPr lang="en-US" dirty="0" smtClean="0"/>
              <a:t>.</a:t>
            </a:r>
          </a:p>
          <a:p>
            <a:pPr marL="45720" indent="0">
              <a:buNone/>
            </a:pPr>
            <a:endParaRPr lang="en-US" dirty="0"/>
          </a:p>
          <a:p>
            <a:pPr marL="45720" indent="0">
              <a:buNone/>
            </a:pPr>
            <a:r>
              <a:rPr lang="en-US" dirty="0" smtClean="0"/>
              <a:t>D</a:t>
            </a:r>
            <a:r>
              <a:rPr lang="en-US" dirty="0"/>
              <a:t>. all sparsely populated regions.</a:t>
            </a:r>
          </a:p>
          <a:p>
            <a:endParaRPr lang="en-US" dirty="0"/>
          </a:p>
        </p:txBody>
      </p:sp>
    </p:spTree>
    <p:extLst>
      <p:ext uri="{BB962C8B-B14F-4D97-AF65-F5344CB8AC3E}">
        <p14:creationId xmlns:p14="http://schemas.microsoft.com/office/powerpoint/2010/main" val="893610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D.  United Kingdom*</a:t>
            </a:r>
          </a:p>
        </p:txBody>
      </p:sp>
    </p:spTree>
    <p:extLst>
      <p:ext uri="{BB962C8B-B14F-4D97-AF65-F5344CB8AC3E}">
        <p14:creationId xmlns:p14="http://schemas.microsoft.com/office/powerpoint/2010/main" val="2237122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382000" cy="5745480"/>
          </a:xfrm>
        </p:spPr>
        <p:txBody>
          <a:bodyPr/>
          <a:lstStyle/>
          <a:p>
            <a:r>
              <a:rPr lang="en-US" b="1" dirty="0"/>
              <a:t>SS6G9a</a:t>
            </a:r>
            <a:endParaRPr lang="en-US" dirty="0"/>
          </a:p>
          <a:p>
            <a:r>
              <a:rPr lang="en-US" dirty="0"/>
              <a:t>15  Where did the nuclear disaster happen in April 1986</a:t>
            </a:r>
            <a:r>
              <a:rPr lang="en-US" dirty="0" smtClean="0"/>
              <a:t>?</a:t>
            </a:r>
          </a:p>
          <a:p>
            <a:endParaRPr lang="en-US" dirty="0"/>
          </a:p>
          <a:p>
            <a:pPr marL="45720" indent="0">
              <a:buNone/>
            </a:pPr>
            <a:r>
              <a:rPr lang="en-US" dirty="0" smtClean="0"/>
              <a:t>A</a:t>
            </a:r>
            <a:r>
              <a:rPr lang="en-US" dirty="0"/>
              <a:t>.  </a:t>
            </a:r>
            <a:r>
              <a:rPr lang="en-US" dirty="0" smtClean="0"/>
              <a:t>Belarus</a:t>
            </a:r>
          </a:p>
          <a:p>
            <a:endParaRPr lang="en-US" dirty="0"/>
          </a:p>
          <a:p>
            <a:pPr marL="45720" indent="0">
              <a:buNone/>
            </a:pPr>
            <a:r>
              <a:rPr lang="en-US" dirty="0" smtClean="0"/>
              <a:t>B</a:t>
            </a:r>
            <a:r>
              <a:rPr lang="en-US" dirty="0"/>
              <a:t>.  </a:t>
            </a:r>
            <a:r>
              <a:rPr lang="en-US" dirty="0" smtClean="0"/>
              <a:t>Ukraine</a:t>
            </a:r>
          </a:p>
          <a:p>
            <a:endParaRPr lang="en-US" dirty="0"/>
          </a:p>
          <a:p>
            <a:pPr marL="45720" indent="0">
              <a:buNone/>
            </a:pPr>
            <a:r>
              <a:rPr lang="en-US" dirty="0" smtClean="0"/>
              <a:t>C</a:t>
            </a:r>
            <a:r>
              <a:rPr lang="en-US" dirty="0"/>
              <a:t>.  </a:t>
            </a:r>
            <a:r>
              <a:rPr lang="en-US" dirty="0" smtClean="0"/>
              <a:t>Italy</a:t>
            </a:r>
          </a:p>
          <a:p>
            <a:endParaRPr lang="en-US" dirty="0"/>
          </a:p>
          <a:p>
            <a:pPr marL="45720" indent="0">
              <a:buNone/>
            </a:pPr>
            <a:r>
              <a:rPr lang="en-US" dirty="0" smtClean="0"/>
              <a:t>D</a:t>
            </a:r>
            <a:r>
              <a:rPr lang="en-US" dirty="0"/>
              <a:t>.  Russia</a:t>
            </a:r>
          </a:p>
          <a:p>
            <a:endParaRPr lang="en-US" dirty="0"/>
          </a:p>
        </p:txBody>
      </p:sp>
    </p:spTree>
    <p:extLst>
      <p:ext uri="{BB962C8B-B14F-4D97-AF65-F5344CB8AC3E}">
        <p14:creationId xmlns:p14="http://schemas.microsoft.com/office/powerpoint/2010/main" val="35928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B.  Ukraine*</a:t>
            </a:r>
          </a:p>
        </p:txBody>
      </p:sp>
    </p:spTree>
    <p:extLst>
      <p:ext uri="{BB962C8B-B14F-4D97-AF65-F5344CB8AC3E}">
        <p14:creationId xmlns:p14="http://schemas.microsoft.com/office/powerpoint/2010/main" val="33574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458200" cy="5821680"/>
          </a:xfrm>
        </p:spPr>
        <p:txBody>
          <a:bodyPr>
            <a:normAutofit/>
          </a:bodyPr>
          <a:lstStyle/>
          <a:p>
            <a:r>
              <a:rPr lang="en-US" b="1" dirty="0"/>
              <a:t>SS6G9a</a:t>
            </a:r>
            <a:endParaRPr lang="en-US" dirty="0"/>
          </a:p>
          <a:p>
            <a:r>
              <a:rPr lang="en-US" dirty="0"/>
              <a:t>16.  What concerns did the Europeans have about the nuclear disaster</a:t>
            </a:r>
            <a:r>
              <a:rPr lang="en-US" dirty="0" smtClean="0"/>
              <a:t>?</a:t>
            </a:r>
          </a:p>
          <a:p>
            <a:endParaRPr lang="en-US" dirty="0"/>
          </a:p>
          <a:p>
            <a:pPr marL="45720" indent="0">
              <a:buNone/>
            </a:pPr>
            <a:r>
              <a:rPr lang="en-US" dirty="0" smtClean="0"/>
              <a:t>A</a:t>
            </a:r>
            <a:r>
              <a:rPr lang="en-US" dirty="0"/>
              <a:t>.  It lasted for a short period of time</a:t>
            </a:r>
            <a:r>
              <a:rPr lang="en-US" dirty="0" smtClean="0"/>
              <a:t>.</a:t>
            </a:r>
          </a:p>
          <a:p>
            <a:endParaRPr lang="en-US" dirty="0"/>
          </a:p>
          <a:p>
            <a:pPr marL="45720" indent="0">
              <a:buNone/>
            </a:pPr>
            <a:r>
              <a:rPr lang="en-US" dirty="0" smtClean="0"/>
              <a:t>B</a:t>
            </a:r>
            <a:r>
              <a:rPr lang="en-US" dirty="0"/>
              <a:t>.  Millions of children died immediately</a:t>
            </a:r>
            <a:r>
              <a:rPr lang="en-US" dirty="0" smtClean="0"/>
              <a:t>.</a:t>
            </a:r>
          </a:p>
          <a:p>
            <a:endParaRPr lang="en-US" dirty="0"/>
          </a:p>
          <a:p>
            <a:pPr marL="45720" indent="0">
              <a:buNone/>
            </a:pPr>
            <a:r>
              <a:rPr lang="en-US" dirty="0" smtClean="0"/>
              <a:t>C</a:t>
            </a:r>
            <a:r>
              <a:rPr lang="en-US" dirty="0"/>
              <a:t>.  It would affect the Ural Mountains</a:t>
            </a:r>
            <a:r>
              <a:rPr lang="en-US" dirty="0" smtClean="0"/>
              <a:t>.</a:t>
            </a:r>
          </a:p>
          <a:p>
            <a:endParaRPr lang="en-US" dirty="0"/>
          </a:p>
          <a:p>
            <a:pPr marL="45720" indent="0">
              <a:buNone/>
            </a:pPr>
            <a:r>
              <a:rPr lang="en-US" dirty="0" smtClean="0"/>
              <a:t>D</a:t>
            </a:r>
            <a:r>
              <a:rPr lang="en-US" dirty="0"/>
              <a:t>.  Radioactive materials spread into many European countries</a:t>
            </a:r>
            <a:r>
              <a:rPr lang="en-US" dirty="0" smtClean="0"/>
              <a:t>.</a:t>
            </a:r>
            <a:endParaRPr lang="en-US" dirty="0"/>
          </a:p>
        </p:txBody>
      </p:sp>
    </p:spTree>
    <p:extLst>
      <p:ext uri="{BB962C8B-B14F-4D97-AF65-F5344CB8AC3E}">
        <p14:creationId xmlns:p14="http://schemas.microsoft.com/office/powerpoint/2010/main" val="392339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D.  Radioactive materials spread into many European countries.*</a:t>
            </a:r>
          </a:p>
        </p:txBody>
      </p:sp>
    </p:spTree>
    <p:extLst>
      <p:ext uri="{BB962C8B-B14F-4D97-AF65-F5344CB8AC3E}">
        <p14:creationId xmlns:p14="http://schemas.microsoft.com/office/powerpoint/2010/main" val="2243664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31520"/>
            <a:ext cx="8534400" cy="5821680"/>
          </a:xfrm>
        </p:spPr>
        <p:txBody>
          <a:bodyPr/>
          <a:lstStyle/>
          <a:p>
            <a:r>
              <a:rPr lang="en-US" b="1" dirty="0"/>
              <a:t>SS6G9a</a:t>
            </a:r>
            <a:endParaRPr lang="en-US" dirty="0"/>
          </a:p>
          <a:p>
            <a:r>
              <a:rPr lang="en-US" dirty="0"/>
              <a:t>17.  What environmental issue is affecting Germany’s black forests</a:t>
            </a:r>
            <a:r>
              <a:rPr lang="en-US" dirty="0" smtClean="0"/>
              <a:t>?</a:t>
            </a:r>
          </a:p>
          <a:p>
            <a:endParaRPr lang="en-US" dirty="0"/>
          </a:p>
          <a:p>
            <a:pPr marL="45720" indent="0">
              <a:buNone/>
            </a:pPr>
            <a:r>
              <a:rPr lang="en-US" dirty="0" smtClean="0"/>
              <a:t>A</a:t>
            </a:r>
            <a:r>
              <a:rPr lang="en-US" dirty="0"/>
              <a:t>.  Air </a:t>
            </a:r>
            <a:r>
              <a:rPr lang="en-US" dirty="0" smtClean="0"/>
              <a:t>Pollution</a:t>
            </a:r>
          </a:p>
          <a:p>
            <a:endParaRPr lang="en-US" dirty="0"/>
          </a:p>
          <a:p>
            <a:pPr marL="45720" indent="0">
              <a:buNone/>
            </a:pPr>
            <a:r>
              <a:rPr lang="en-US" dirty="0" smtClean="0"/>
              <a:t>B</a:t>
            </a:r>
            <a:r>
              <a:rPr lang="en-US" dirty="0"/>
              <a:t>.  Acid </a:t>
            </a:r>
            <a:r>
              <a:rPr lang="en-US" dirty="0" smtClean="0"/>
              <a:t>Rain</a:t>
            </a:r>
          </a:p>
          <a:p>
            <a:endParaRPr lang="en-US" dirty="0"/>
          </a:p>
          <a:p>
            <a:pPr marL="45720" indent="0">
              <a:buNone/>
            </a:pPr>
            <a:r>
              <a:rPr lang="en-US" dirty="0" smtClean="0"/>
              <a:t>C</a:t>
            </a:r>
            <a:r>
              <a:rPr lang="en-US" dirty="0"/>
              <a:t>.  Nuclear </a:t>
            </a:r>
            <a:r>
              <a:rPr lang="en-US" dirty="0" smtClean="0"/>
              <a:t>Disaster</a:t>
            </a:r>
          </a:p>
          <a:p>
            <a:endParaRPr lang="en-US" dirty="0"/>
          </a:p>
          <a:p>
            <a:pPr marL="45720" indent="0">
              <a:buNone/>
            </a:pPr>
            <a:r>
              <a:rPr lang="en-US" dirty="0" smtClean="0"/>
              <a:t>D</a:t>
            </a:r>
            <a:r>
              <a:rPr lang="en-US" dirty="0"/>
              <a:t>.  Water Pollution</a:t>
            </a:r>
          </a:p>
        </p:txBody>
      </p:sp>
    </p:spTree>
    <p:extLst>
      <p:ext uri="{BB962C8B-B14F-4D97-AF65-F5344CB8AC3E}">
        <p14:creationId xmlns:p14="http://schemas.microsoft.com/office/powerpoint/2010/main" val="829144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Acid Rain*</a:t>
            </a:r>
          </a:p>
          <a:p>
            <a:endParaRPr lang="en-US" dirty="0"/>
          </a:p>
        </p:txBody>
      </p:sp>
    </p:spTree>
    <p:extLst>
      <p:ext uri="{BB962C8B-B14F-4D97-AF65-F5344CB8AC3E}">
        <p14:creationId xmlns:p14="http://schemas.microsoft.com/office/powerpoint/2010/main" val="3597756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305800" cy="5821680"/>
          </a:xfrm>
        </p:spPr>
        <p:txBody>
          <a:bodyPr>
            <a:normAutofit/>
          </a:bodyPr>
          <a:lstStyle/>
          <a:p>
            <a:r>
              <a:rPr lang="en-US" b="1" dirty="0"/>
              <a:t>SS6G9a</a:t>
            </a:r>
            <a:endParaRPr lang="en-US" dirty="0"/>
          </a:p>
          <a:p>
            <a:r>
              <a:rPr lang="en-US" dirty="0"/>
              <a:t>18.  Factories and car emissions are contributing to what environmental issue in the United </a:t>
            </a:r>
            <a:r>
              <a:rPr lang="en-US" dirty="0" smtClean="0"/>
              <a:t>Kingdom?.</a:t>
            </a:r>
          </a:p>
          <a:p>
            <a:endParaRPr lang="en-US" dirty="0"/>
          </a:p>
          <a:p>
            <a:pPr marL="45720" indent="0">
              <a:buNone/>
            </a:pPr>
            <a:r>
              <a:rPr lang="en-US" dirty="0" smtClean="0"/>
              <a:t>A</a:t>
            </a:r>
            <a:r>
              <a:rPr lang="en-US" dirty="0"/>
              <a:t>.  Air </a:t>
            </a:r>
            <a:r>
              <a:rPr lang="en-US" dirty="0" smtClean="0"/>
              <a:t>Pollution</a:t>
            </a:r>
          </a:p>
          <a:p>
            <a:endParaRPr lang="en-US" dirty="0"/>
          </a:p>
          <a:p>
            <a:pPr marL="45720" indent="0">
              <a:buNone/>
            </a:pPr>
            <a:r>
              <a:rPr lang="en-US" dirty="0" smtClean="0"/>
              <a:t>B</a:t>
            </a:r>
            <a:r>
              <a:rPr lang="en-US" dirty="0"/>
              <a:t>.  Acid </a:t>
            </a:r>
            <a:r>
              <a:rPr lang="en-US" dirty="0" smtClean="0"/>
              <a:t>Rain</a:t>
            </a:r>
          </a:p>
          <a:p>
            <a:endParaRPr lang="en-US" dirty="0"/>
          </a:p>
          <a:p>
            <a:pPr marL="45720" indent="0">
              <a:buNone/>
            </a:pPr>
            <a:r>
              <a:rPr lang="en-US" dirty="0" smtClean="0"/>
              <a:t>C</a:t>
            </a:r>
            <a:r>
              <a:rPr lang="en-US" dirty="0"/>
              <a:t>.  Nuclear </a:t>
            </a:r>
            <a:r>
              <a:rPr lang="en-US" dirty="0" smtClean="0"/>
              <a:t>Disaster</a:t>
            </a:r>
          </a:p>
          <a:p>
            <a:endParaRPr lang="en-US" dirty="0"/>
          </a:p>
          <a:p>
            <a:pPr marL="45720" indent="0">
              <a:buNone/>
            </a:pPr>
            <a:r>
              <a:rPr lang="en-US" dirty="0" smtClean="0"/>
              <a:t>D</a:t>
            </a:r>
            <a:r>
              <a:rPr lang="en-US" dirty="0"/>
              <a:t>.  Water Pollution</a:t>
            </a:r>
          </a:p>
          <a:p>
            <a:endParaRPr lang="en-US" dirty="0"/>
          </a:p>
        </p:txBody>
      </p:sp>
    </p:spTree>
    <p:extLst>
      <p:ext uri="{BB962C8B-B14F-4D97-AF65-F5344CB8AC3E}">
        <p14:creationId xmlns:p14="http://schemas.microsoft.com/office/powerpoint/2010/main" val="2762942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Air Pollution*</a:t>
            </a:r>
          </a:p>
          <a:p>
            <a:endParaRPr lang="en-US" dirty="0"/>
          </a:p>
        </p:txBody>
      </p:sp>
    </p:spTree>
    <p:extLst>
      <p:ext uri="{BB962C8B-B14F-4D97-AF65-F5344CB8AC3E}">
        <p14:creationId xmlns:p14="http://schemas.microsoft.com/office/powerpoint/2010/main" val="1229629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31520"/>
            <a:ext cx="8534400" cy="5821680"/>
          </a:xfrm>
        </p:spPr>
        <p:txBody>
          <a:bodyPr>
            <a:normAutofit/>
          </a:bodyPr>
          <a:lstStyle/>
          <a:p>
            <a:r>
              <a:rPr lang="en-US" b="1" dirty="0"/>
              <a:t>SS6G10a</a:t>
            </a:r>
            <a:endParaRPr lang="en-US" dirty="0"/>
          </a:p>
          <a:p>
            <a:r>
              <a:rPr lang="en-US" dirty="0"/>
              <a:t>19.   Stretching from southwestern France and southeastern England through Belgium, the Netherlands, Germany and Poland and into western Russia is an important physical feature.  This area has some of the best soils in Europe causing many Europeans to live there.  What is this physical feature called</a:t>
            </a:r>
            <a:r>
              <a:rPr lang="en-US" dirty="0" smtClean="0"/>
              <a:t>?</a:t>
            </a:r>
          </a:p>
          <a:p>
            <a:endParaRPr lang="en-US" dirty="0"/>
          </a:p>
          <a:p>
            <a:r>
              <a:rPr lang="en-US" dirty="0"/>
              <a:t>     A.  The English </a:t>
            </a:r>
            <a:r>
              <a:rPr lang="en-US" dirty="0" smtClean="0"/>
              <a:t>Channel</a:t>
            </a:r>
          </a:p>
          <a:p>
            <a:endParaRPr lang="en-US" dirty="0"/>
          </a:p>
          <a:p>
            <a:r>
              <a:rPr lang="en-US" dirty="0"/>
              <a:t>     B.  The Great European </a:t>
            </a:r>
            <a:r>
              <a:rPr lang="en-US" dirty="0" smtClean="0"/>
              <a:t>Plain</a:t>
            </a:r>
          </a:p>
          <a:p>
            <a:endParaRPr lang="en-US" dirty="0"/>
          </a:p>
          <a:p>
            <a:r>
              <a:rPr lang="en-US" dirty="0"/>
              <a:t>     C.  The Scandinavian </a:t>
            </a:r>
            <a:r>
              <a:rPr lang="en-US" dirty="0" smtClean="0"/>
              <a:t>Peninsula</a:t>
            </a:r>
          </a:p>
          <a:p>
            <a:endParaRPr lang="en-US" dirty="0"/>
          </a:p>
          <a:p>
            <a:r>
              <a:rPr lang="en-US" dirty="0"/>
              <a:t>     D.  The Iberian Peninsula</a:t>
            </a:r>
          </a:p>
          <a:p>
            <a:endParaRPr lang="en-US" dirty="0"/>
          </a:p>
        </p:txBody>
      </p:sp>
    </p:spTree>
    <p:extLst>
      <p:ext uri="{BB962C8B-B14F-4D97-AF65-F5344CB8AC3E}">
        <p14:creationId xmlns:p14="http://schemas.microsoft.com/office/powerpoint/2010/main" val="89353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mountain ranges in Latin America.*</a:t>
            </a:r>
          </a:p>
          <a:p>
            <a:endParaRPr lang="en-US" dirty="0"/>
          </a:p>
        </p:txBody>
      </p:sp>
    </p:spTree>
    <p:extLst>
      <p:ext uri="{BB962C8B-B14F-4D97-AF65-F5344CB8AC3E}">
        <p14:creationId xmlns:p14="http://schemas.microsoft.com/office/powerpoint/2010/main" val="1052524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The Great European Plain*</a:t>
            </a:r>
          </a:p>
          <a:p>
            <a:endParaRPr lang="en-US" dirty="0"/>
          </a:p>
        </p:txBody>
      </p:sp>
    </p:spTree>
    <p:extLst>
      <p:ext uri="{BB962C8B-B14F-4D97-AF65-F5344CB8AC3E}">
        <p14:creationId xmlns:p14="http://schemas.microsoft.com/office/powerpoint/2010/main" val="1568590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534400" cy="5897880"/>
          </a:xfrm>
        </p:spPr>
        <p:txBody>
          <a:bodyPr/>
          <a:lstStyle/>
          <a:p>
            <a:r>
              <a:rPr lang="en-US" b="1" dirty="0"/>
              <a:t>SS6G10b</a:t>
            </a:r>
            <a:endParaRPr lang="en-US" dirty="0"/>
          </a:p>
          <a:p>
            <a:r>
              <a:rPr lang="en-US" dirty="0"/>
              <a:t>20.  Which mountain range in Europe provides water resources for France, Switzerland, and Italy</a:t>
            </a:r>
            <a:r>
              <a:rPr lang="en-US" dirty="0" smtClean="0"/>
              <a:t>?</a:t>
            </a:r>
          </a:p>
          <a:p>
            <a:endParaRPr lang="en-US" dirty="0"/>
          </a:p>
          <a:p>
            <a:r>
              <a:rPr lang="en-US" dirty="0"/>
              <a:t>     A.  </a:t>
            </a:r>
            <a:r>
              <a:rPr lang="en-US" dirty="0" smtClean="0"/>
              <a:t>Alps</a:t>
            </a:r>
          </a:p>
          <a:p>
            <a:endParaRPr lang="en-US" dirty="0"/>
          </a:p>
          <a:p>
            <a:r>
              <a:rPr lang="en-US" dirty="0"/>
              <a:t>     B.  </a:t>
            </a:r>
            <a:r>
              <a:rPr lang="en-US" dirty="0" smtClean="0"/>
              <a:t>Pyrenees</a:t>
            </a:r>
          </a:p>
          <a:p>
            <a:endParaRPr lang="en-US" dirty="0"/>
          </a:p>
          <a:p>
            <a:r>
              <a:rPr lang="en-US" dirty="0"/>
              <a:t>     C.  </a:t>
            </a:r>
            <a:r>
              <a:rPr lang="en-US" dirty="0" smtClean="0"/>
              <a:t>Balkans</a:t>
            </a:r>
          </a:p>
          <a:p>
            <a:endParaRPr lang="en-US" dirty="0"/>
          </a:p>
          <a:p>
            <a:r>
              <a:rPr lang="en-US" dirty="0"/>
              <a:t>     D.  Ural</a:t>
            </a:r>
          </a:p>
          <a:p>
            <a:endParaRPr lang="en-US" dirty="0"/>
          </a:p>
        </p:txBody>
      </p:sp>
    </p:spTree>
    <p:extLst>
      <p:ext uri="{BB962C8B-B14F-4D97-AF65-F5344CB8AC3E}">
        <p14:creationId xmlns:p14="http://schemas.microsoft.com/office/powerpoint/2010/main" val="2096340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 A.  Alps*</a:t>
            </a:r>
          </a:p>
        </p:txBody>
      </p:sp>
    </p:spTree>
    <p:extLst>
      <p:ext uri="{BB962C8B-B14F-4D97-AF65-F5344CB8AC3E}">
        <p14:creationId xmlns:p14="http://schemas.microsoft.com/office/powerpoint/2010/main" val="1384373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31520"/>
            <a:ext cx="8458200" cy="5821680"/>
          </a:xfrm>
        </p:spPr>
        <p:txBody>
          <a:bodyPr/>
          <a:lstStyle/>
          <a:p>
            <a:r>
              <a:rPr lang="en-US" b="1" dirty="0"/>
              <a:t>SS6G11a</a:t>
            </a:r>
            <a:endParaRPr lang="en-US" dirty="0"/>
          </a:p>
          <a:p>
            <a:r>
              <a:rPr lang="en-US" dirty="0"/>
              <a:t>21.  What languages are the common ones spoken in Europe</a:t>
            </a:r>
            <a:r>
              <a:rPr lang="en-US" dirty="0" smtClean="0"/>
              <a:t>?</a:t>
            </a:r>
          </a:p>
          <a:p>
            <a:endParaRPr lang="en-US" dirty="0"/>
          </a:p>
          <a:p>
            <a:r>
              <a:rPr lang="en-US" dirty="0"/>
              <a:t>     A.  English, Dutch, Spanish and </a:t>
            </a:r>
            <a:r>
              <a:rPr lang="en-US" dirty="0" smtClean="0"/>
              <a:t>Russian</a:t>
            </a:r>
          </a:p>
          <a:p>
            <a:endParaRPr lang="en-US" dirty="0"/>
          </a:p>
          <a:p>
            <a:r>
              <a:rPr lang="en-US" dirty="0"/>
              <a:t>     B.  English, Spanish, German, and </a:t>
            </a:r>
            <a:r>
              <a:rPr lang="en-US" dirty="0" smtClean="0"/>
              <a:t>French</a:t>
            </a:r>
          </a:p>
          <a:p>
            <a:endParaRPr lang="en-US" dirty="0"/>
          </a:p>
          <a:p>
            <a:r>
              <a:rPr lang="en-US" dirty="0"/>
              <a:t>     C.  Spanish, German, Dutch, and </a:t>
            </a:r>
            <a:r>
              <a:rPr lang="en-US" dirty="0" smtClean="0"/>
              <a:t>Romanian</a:t>
            </a:r>
          </a:p>
          <a:p>
            <a:endParaRPr lang="en-US" dirty="0"/>
          </a:p>
          <a:p>
            <a:r>
              <a:rPr lang="en-US" dirty="0"/>
              <a:t>     D.  Spanish, French, Dutch, and Romanian</a:t>
            </a:r>
          </a:p>
          <a:p>
            <a:endParaRPr lang="en-US" dirty="0"/>
          </a:p>
        </p:txBody>
      </p:sp>
    </p:spTree>
    <p:extLst>
      <p:ext uri="{BB962C8B-B14F-4D97-AF65-F5344CB8AC3E}">
        <p14:creationId xmlns:p14="http://schemas.microsoft.com/office/powerpoint/2010/main" val="1568307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  English, Spanish, German, and French*</a:t>
            </a:r>
          </a:p>
          <a:p>
            <a:endParaRPr lang="en-US" dirty="0"/>
          </a:p>
        </p:txBody>
      </p:sp>
    </p:spTree>
    <p:extLst>
      <p:ext uri="{BB962C8B-B14F-4D97-AF65-F5344CB8AC3E}">
        <p14:creationId xmlns:p14="http://schemas.microsoft.com/office/powerpoint/2010/main" val="12783639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382000" cy="5821680"/>
          </a:xfrm>
        </p:spPr>
        <p:txBody>
          <a:bodyPr/>
          <a:lstStyle/>
          <a:p>
            <a:r>
              <a:rPr lang="en-US" b="1" dirty="0"/>
              <a:t>SS6G11b</a:t>
            </a:r>
            <a:endParaRPr lang="en-US" dirty="0"/>
          </a:p>
          <a:p>
            <a:r>
              <a:rPr lang="en-US" dirty="0"/>
              <a:t>22.  Which religion uses the Holy Book of the Torah to worship</a:t>
            </a:r>
            <a:r>
              <a:rPr lang="en-US" dirty="0" smtClean="0"/>
              <a:t>?</a:t>
            </a:r>
          </a:p>
          <a:p>
            <a:endParaRPr lang="en-US" dirty="0"/>
          </a:p>
          <a:p>
            <a:r>
              <a:rPr lang="en-US" dirty="0"/>
              <a:t>     A.  </a:t>
            </a:r>
            <a:r>
              <a:rPr lang="en-US" dirty="0" smtClean="0"/>
              <a:t>Judaism</a:t>
            </a:r>
          </a:p>
          <a:p>
            <a:endParaRPr lang="en-US" dirty="0"/>
          </a:p>
          <a:p>
            <a:r>
              <a:rPr lang="en-US" dirty="0"/>
              <a:t>     B.  </a:t>
            </a:r>
            <a:r>
              <a:rPr lang="en-US" dirty="0" smtClean="0"/>
              <a:t>Islam</a:t>
            </a:r>
          </a:p>
          <a:p>
            <a:endParaRPr lang="en-US" dirty="0"/>
          </a:p>
          <a:p>
            <a:r>
              <a:rPr lang="en-US" dirty="0"/>
              <a:t>     C.  </a:t>
            </a:r>
            <a:r>
              <a:rPr lang="en-US" dirty="0" smtClean="0"/>
              <a:t>Christianity</a:t>
            </a:r>
          </a:p>
          <a:p>
            <a:endParaRPr lang="en-US" dirty="0"/>
          </a:p>
          <a:p>
            <a:r>
              <a:rPr lang="en-US" dirty="0"/>
              <a:t>     D.  Catholic</a:t>
            </a:r>
          </a:p>
        </p:txBody>
      </p:sp>
    </p:spTree>
    <p:extLst>
      <p:ext uri="{BB962C8B-B14F-4D97-AF65-F5344CB8AC3E}">
        <p14:creationId xmlns:p14="http://schemas.microsoft.com/office/powerpoint/2010/main" val="3858644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A.  Judaism*</a:t>
            </a:r>
          </a:p>
          <a:p>
            <a:endParaRPr lang="en-US" dirty="0"/>
          </a:p>
        </p:txBody>
      </p:sp>
    </p:spTree>
    <p:extLst>
      <p:ext uri="{BB962C8B-B14F-4D97-AF65-F5344CB8AC3E}">
        <p14:creationId xmlns:p14="http://schemas.microsoft.com/office/powerpoint/2010/main" val="25200332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382000" cy="5745480"/>
          </a:xfrm>
        </p:spPr>
        <p:txBody>
          <a:bodyPr/>
          <a:lstStyle/>
          <a:p>
            <a:r>
              <a:rPr lang="en-US" b="1" dirty="0"/>
              <a:t>SS6G11b</a:t>
            </a:r>
            <a:endParaRPr lang="en-US" dirty="0"/>
          </a:p>
          <a:p>
            <a:r>
              <a:rPr lang="en-US" dirty="0"/>
              <a:t>23.  The religions of Christianity, Islam and Judaism are what type of religion</a:t>
            </a:r>
            <a:r>
              <a:rPr lang="en-US" dirty="0" smtClean="0"/>
              <a:t>?</a:t>
            </a:r>
          </a:p>
          <a:p>
            <a:endParaRPr lang="en-US" dirty="0"/>
          </a:p>
          <a:p>
            <a:r>
              <a:rPr lang="en-US" dirty="0"/>
              <a:t>      A.  </a:t>
            </a:r>
            <a:r>
              <a:rPr lang="en-US" dirty="0" smtClean="0"/>
              <a:t>Cults</a:t>
            </a:r>
          </a:p>
          <a:p>
            <a:endParaRPr lang="en-US" dirty="0" smtClean="0"/>
          </a:p>
          <a:p>
            <a:r>
              <a:rPr lang="en-US" dirty="0" smtClean="0"/>
              <a:t>      </a:t>
            </a:r>
            <a:r>
              <a:rPr lang="en-US" dirty="0"/>
              <a:t>B.  </a:t>
            </a:r>
            <a:r>
              <a:rPr lang="en-US" dirty="0" smtClean="0"/>
              <a:t>Theocratic</a:t>
            </a:r>
          </a:p>
          <a:p>
            <a:endParaRPr lang="en-US" dirty="0"/>
          </a:p>
          <a:p>
            <a:r>
              <a:rPr lang="en-US" dirty="0"/>
              <a:t>      C.  </a:t>
            </a:r>
            <a:r>
              <a:rPr lang="en-US" dirty="0" smtClean="0"/>
              <a:t>Polytheistic</a:t>
            </a:r>
          </a:p>
          <a:p>
            <a:endParaRPr lang="en-US" dirty="0"/>
          </a:p>
          <a:p>
            <a:r>
              <a:rPr lang="en-US" dirty="0"/>
              <a:t>      D.  </a:t>
            </a:r>
            <a:r>
              <a:rPr lang="en-US" dirty="0" smtClean="0"/>
              <a:t>Monotheistic</a:t>
            </a:r>
            <a:endParaRPr lang="en-US" dirty="0"/>
          </a:p>
          <a:p>
            <a:endParaRPr lang="en-US" dirty="0"/>
          </a:p>
        </p:txBody>
      </p:sp>
    </p:spTree>
    <p:extLst>
      <p:ext uri="{BB962C8B-B14F-4D97-AF65-F5344CB8AC3E}">
        <p14:creationId xmlns:p14="http://schemas.microsoft.com/office/powerpoint/2010/main" val="29788613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Monotheistic*</a:t>
            </a:r>
          </a:p>
          <a:p>
            <a:endParaRPr lang="en-US" dirty="0"/>
          </a:p>
        </p:txBody>
      </p:sp>
    </p:spTree>
    <p:extLst>
      <p:ext uri="{BB962C8B-B14F-4D97-AF65-F5344CB8AC3E}">
        <p14:creationId xmlns:p14="http://schemas.microsoft.com/office/powerpoint/2010/main" val="906012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382000" cy="5821680"/>
          </a:xfrm>
        </p:spPr>
        <p:txBody>
          <a:bodyPr/>
          <a:lstStyle/>
          <a:p>
            <a:r>
              <a:rPr lang="en-US" b="1" dirty="0"/>
              <a:t>SS6G11b</a:t>
            </a:r>
            <a:endParaRPr lang="en-US" dirty="0"/>
          </a:p>
          <a:p>
            <a:r>
              <a:rPr lang="en-US" dirty="0"/>
              <a:t>24.  What is the place of worship for the Islamic faith</a:t>
            </a:r>
            <a:r>
              <a:rPr lang="en-US" dirty="0" smtClean="0"/>
              <a:t>?</a:t>
            </a:r>
          </a:p>
          <a:p>
            <a:endParaRPr lang="en-US" dirty="0"/>
          </a:p>
          <a:p>
            <a:r>
              <a:rPr lang="en-US" dirty="0"/>
              <a:t>       A.  </a:t>
            </a:r>
            <a:r>
              <a:rPr lang="en-US" dirty="0" smtClean="0"/>
              <a:t>Synagogue</a:t>
            </a:r>
          </a:p>
          <a:p>
            <a:endParaRPr lang="en-US" dirty="0"/>
          </a:p>
          <a:p>
            <a:r>
              <a:rPr lang="en-US" dirty="0"/>
              <a:t>       B.  </a:t>
            </a:r>
            <a:r>
              <a:rPr lang="en-US" dirty="0" smtClean="0"/>
              <a:t>Church</a:t>
            </a:r>
          </a:p>
          <a:p>
            <a:endParaRPr lang="en-US" dirty="0"/>
          </a:p>
          <a:p>
            <a:r>
              <a:rPr lang="en-US" dirty="0"/>
              <a:t>       C.  </a:t>
            </a:r>
            <a:r>
              <a:rPr lang="en-US" dirty="0" smtClean="0"/>
              <a:t>Mosque</a:t>
            </a:r>
          </a:p>
          <a:p>
            <a:endParaRPr lang="en-US" dirty="0"/>
          </a:p>
          <a:p>
            <a:r>
              <a:rPr lang="en-US" dirty="0"/>
              <a:t>       D.  Temple</a:t>
            </a:r>
          </a:p>
          <a:p>
            <a:endParaRPr lang="en-US" dirty="0"/>
          </a:p>
        </p:txBody>
      </p:sp>
    </p:spTree>
    <p:extLst>
      <p:ext uri="{BB962C8B-B14F-4D97-AF65-F5344CB8AC3E}">
        <p14:creationId xmlns:p14="http://schemas.microsoft.com/office/powerpoint/2010/main" val="23532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b="1" dirty="0"/>
              <a:t>SS6G2a</a:t>
            </a:r>
            <a:endParaRPr lang="en-US" dirty="0"/>
          </a:p>
          <a:p>
            <a:pPr marL="502920" indent="-457200">
              <a:buAutoNum type="arabicPeriod" startAt="2"/>
            </a:pPr>
            <a:r>
              <a:rPr lang="en-US" dirty="0" smtClean="0"/>
              <a:t>Which </a:t>
            </a:r>
            <a:r>
              <a:rPr lang="en-US" dirty="0"/>
              <a:t>country has the largest area of remaining rainforest in the world</a:t>
            </a:r>
            <a:r>
              <a:rPr lang="en-US" dirty="0" smtClean="0"/>
              <a:t>?</a:t>
            </a:r>
          </a:p>
          <a:p>
            <a:pPr marL="502920" indent="-457200">
              <a:buAutoNum type="arabicPeriod" startAt="2"/>
            </a:pPr>
            <a:endParaRPr lang="en-US" dirty="0"/>
          </a:p>
          <a:p>
            <a:pPr marL="45720" indent="0">
              <a:buNone/>
            </a:pPr>
            <a:r>
              <a:rPr lang="en-US" dirty="0" smtClean="0"/>
              <a:t>A</a:t>
            </a:r>
            <a:r>
              <a:rPr lang="en-US" dirty="0"/>
              <a:t>.  Argentina</a:t>
            </a:r>
          </a:p>
          <a:p>
            <a:pPr marL="45720" indent="0">
              <a:buNone/>
            </a:pPr>
            <a:r>
              <a:rPr lang="en-US" dirty="0" smtClean="0"/>
              <a:t>B</a:t>
            </a:r>
            <a:r>
              <a:rPr lang="en-US" dirty="0"/>
              <a:t>.  Mexico</a:t>
            </a:r>
          </a:p>
          <a:p>
            <a:pPr marL="45720" indent="0">
              <a:buNone/>
            </a:pPr>
            <a:r>
              <a:rPr lang="en-US" dirty="0" smtClean="0"/>
              <a:t>C</a:t>
            </a:r>
            <a:r>
              <a:rPr lang="en-US" dirty="0"/>
              <a:t>.  </a:t>
            </a:r>
            <a:r>
              <a:rPr lang="en-US" dirty="0" smtClean="0"/>
              <a:t>Brazil</a:t>
            </a:r>
            <a:endParaRPr lang="en-US" dirty="0"/>
          </a:p>
          <a:p>
            <a:pPr marL="45720" indent="0">
              <a:buNone/>
            </a:pPr>
            <a:r>
              <a:rPr lang="en-US" dirty="0" smtClean="0"/>
              <a:t>D</a:t>
            </a:r>
            <a:r>
              <a:rPr lang="en-US" dirty="0"/>
              <a:t>.  Colombia</a:t>
            </a:r>
          </a:p>
          <a:p>
            <a:endParaRPr lang="en-US" dirty="0"/>
          </a:p>
        </p:txBody>
      </p:sp>
    </p:spTree>
    <p:extLst>
      <p:ext uri="{BB962C8B-B14F-4D97-AF65-F5344CB8AC3E}">
        <p14:creationId xmlns:p14="http://schemas.microsoft.com/office/powerpoint/2010/main" val="18275967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Mosque*</a:t>
            </a:r>
          </a:p>
          <a:p>
            <a:endParaRPr lang="en-US" dirty="0"/>
          </a:p>
        </p:txBody>
      </p:sp>
    </p:spTree>
    <p:extLst>
      <p:ext uri="{BB962C8B-B14F-4D97-AF65-F5344CB8AC3E}">
        <p14:creationId xmlns:p14="http://schemas.microsoft.com/office/powerpoint/2010/main" val="3307176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458200" cy="5821680"/>
          </a:xfrm>
        </p:spPr>
        <p:txBody>
          <a:bodyPr>
            <a:normAutofit/>
          </a:bodyPr>
          <a:lstStyle/>
          <a:p>
            <a:r>
              <a:rPr lang="en-US" b="1" dirty="0"/>
              <a:t>SS6G11c</a:t>
            </a:r>
            <a:endParaRPr lang="en-US" dirty="0"/>
          </a:p>
          <a:p>
            <a:r>
              <a:rPr lang="en-US" dirty="0"/>
              <a:t>25.  How does Europe’s literacy rate affect its development</a:t>
            </a:r>
            <a:r>
              <a:rPr lang="en-US" dirty="0" smtClean="0"/>
              <a:t>?</a:t>
            </a:r>
          </a:p>
          <a:p>
            <a:endParaRPr lang="en-US" dirty="0"/>
          </a:p>
          <a:p>
            <a:r>
              <a:rPr lang="en-US" dirty="0"/>
              <a:t>     A.  The literacy rate has little impact on development of a country</a:t>
            </a:r>
            <a:r>
              <a:rPr lang="en-US" dirty="0" smtClean="0"/>
              <a:t>.</a:t>
            </a:r>
          </a:p>
          <a:p>
            <a:endParaRPr lang="en-US" dirty="0"/>
          </a:p>
          <a:p>
            <a:r>
              <a:rPr lang="en-US" dirty="0"/>
              <a:t>     B.  Well-developed countries tend to have lower literacy rates</a:t>
            </a:r>
            <a:r>
              <a:rPr lang="en-US" dirty="0" smtClean="0"/>
              <a:t>.</a:t>
            </a:r>
          </a:p>
          <a:p>
            <a:endParaRPr lang="en-US" dirty="0"/>
          </a:p>
          <a:p>
            <a:r>
              <a:rPr lang="en-US" dirty="0"/>
              <a:t>     C.  Low literacy rates bring more tourism and boost overall development</a:t>
            </a:r>
            <a:r>
              <a:rPr lang="en-US" dirty="0" smtClean="0"/>
              <a:t>.</a:t>
            </a:r>
          </a:p>
          <a:p>
            <a:endParaRPr lang="en-US" dirty="0"/>
          </a:p>
          <a:p>
            <a:r>
              <a:rPr lang="en-US" dirty="0"/>
              <a:t>     D.  The higher the literacy rate, the more developed a country tends to be</a:t>
            </a:r>
            <a:r>
              <a:rPr lang="en-US" dirty="0" smtClean="0"/>
              <a:t>.</a:t>
            </a:r>
            <a:endParaRPr lang="en-US" dirty="0"/>
          </a:p>
          <a:p>
            <a:endParaRPr lang="en-US" dirty="0"/>
          </a:p>
        </p:txBody>
      </p:sp>
    </p:spTree>
    <p:extLst>
      <p:ext uri="{BB962C8B-B14F-4D97-AF65-F5344CB8AC3E}">
        <p14:creationId xmlns:p14="http://schemas.microsoft.com/office/powerpoint/2010/main" val="34255378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The higher the literacy rate, the more developed a country tends to be.*</a:t>
            </a:r>
          </a:p>
        </p:txBody>
      </p:sp>
    </p:spTree>
    <p:extLst>
      <p:ext uri="{BB962C8B-B14F-4D97-AF65-F5344CB8AC3E}">
        <p14:creationId xmlns:p14="http://schemas.microsoft.com/office/powerpoint/2010/main" val="39950711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31520"/>
            <a:ext cx="8534400" cy="5821680"/>
          </a:xfrm>
        </p:spPr>
        <p:txBody>
          <a:bodyPr/>
          <a:lstStyle/>
          <a:p>
            <a:r>
              <a:rPr lang="en-US" b="1" dirty="0"/>
              <a:t>SS6G14</a:t>
            </a:r>
            <a:endParaRPr lang="en-US" dirty="0"/>
          </a:p>
          <a:p>
            <a:r>
              <a:rPr lang="en-US" dirty="0"/>
              <a:t>26. Which statement best describes the literacy rate in Australia</a:t>
            </a:r>
            <a:r>
              <a:rPr lang="en-US" dirty="0" smtClean="0"/>
              <a:t>?</a:t>
            </a:r>
          </a:p>
          <a:p>
            <a:endParaRPr lang="en-US" dirty="0"/>
          </a:p>
          <a:p>
            <a:r>
              <a:rPr lang="en-US" dirty="0"/>
              <a:t>A   Three-fourths of Australians are literate</a:t>
            </a:r>
            <a:r>
              <a:rPr lang="en-US" dirty="0" smtClean="0"/>
              <a:t>.</a:t>
            </a:r>
          </a:p>
          <a:p>
            <a:endParaRPr lang="en-US" dirty="0"/>
          </a:p>
          <a:p>
            <a:r>
              <a:rPr lang="en-US" dirty="0"/>
              <a:t>B   Nearly half of Australians are illiterate</a:t>
            </a:r>
            <a:r>
              <a:rPr lang="en-US" dirty="0" smtClean="0"/>
              <a:t>.</a:t>
            </a:r>
          </a:p>
          <a:p>
            <a:endParaRPr lang="en-US" dirty="0"/>
          </a:p>
          <a:p>
            <a:r>
              <a:rPr lang="en-US" dirty="0"/>
              <a:t>C   Ninety nine percent of Australians are literate</a:t>
            </a:r>
            <a:r>
              <a:rPr lang="en-US" dirty="0" smtClean="0"/>
              <a:t>.</a:t>
            </a:r>
          </a:p>
          <a:p>
            <a:endParaRPr lang="en-US" dirty="0"/>
          </a:p>
          <a:p>
            <a:r>
              <a:rPr lang="en-US" dirty="0"/>
              <a:t>D   Two-thirds of Australians are literate.</a:t>
            </a:r>
          </a:p>
        </p:txBody>
      </p:sp>
    </p:spTree>
    <p:extLst>
      <p:ext uri="{BB962C8B-B14F-4D97-AF65-F5344CB8AC3E}">
        <p14:creationId xmlns:p14="http://schemas.microsoft.com/office/powerpoint/2010/main" val="38864214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Ninety nine percent of Australians are literate.*</a:t>
            </a:r>
          </a:p>
          <a:p>
            <a:endParaRPr lang="en-US" dirty="0"/>
          </a:p>
        </p:txBody>
      </p:sp>
    </p:spTree>
    <p:extLst>
      <p:ext uri="{BB962C8B-B14F-4D97-AF65-F5344CB8AC3E}">
        <p14:creationId xmlns:p14="http://schemas.microsoft.com/office/powerpoint/2010/main" val="40316708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731520"/>
            <a:ext cx="8686800" cy="5821680"/>
          </a:xfrm>
        </p:spPr>
        <p:txBody>
          <a:bodyPr/>
          <a:lstStyle/>
          <a:p>
            <a:r>
              <a:rPr lang="en-US" dirty="0"/>
              <a:t> </a:t>
            </a:r>
            <a:r>
              <a:rPr lang="en-US" b="1" dirty="0"/>
              <a:t>SS6G12</a:t>
            </a:r>
            <a:endParaRPr lang="en-US" dirty="0"/>
          </a:p>
          <a:p>
            <a:r>
              <a:rPr lang="en-US" dirty="0"/>
              <a:t>27. What is the main reason few people live in the Great Victoria Desert</a:t>
            </a:r>
            <a:r>
              <a:rPr lang="en-US" dirty="0" smtClean="0"/>
              <a:t>?</a:t>
            </a:r>
          </a:p>
          <a:p>
            <a:endParaRPr lang="en-US" dirty="0"/>
          </a:p>
          <a:p>
            <a:r>
              <a:rPr lang="en-US" dirty="0"/>
              <a:t>	A   There are wild animals</a:t>
            </a:r>
            <a:r>
              <a:rPr lang="en-US" dirty="0" smtClean="0"/>
              <a:t>.</a:t>
            </a:r>
          </a:p>
          <a:p>
            <a:endParaRPr lang="en-US" dirty="0"/>
          </a:p>
          <a:p>
            <a:r>
              <a:rPr lang="en-US" dirty="0"/>
              <a:t>	B   It rains in the winter months</a:t>
            </a:r>
            <a:r>
              <a:rPr lang="en-US" dirty="0" smtClean="0"/>
              <a:t>.</a:t>
            </a:r>
          </a:p>
          <a:p>
            <a:endParaRPr lang="en-US" dirty="0"/>
          </a:p>
          <a:p>
            <a:r>
              <a:rPr lang="en-US" dirty="0"/>
              <a:t>	C   It is too hot and dry</a:t>
            </a:r>
            <a:r>
              <a:rPr lang="en-US" dirty="0" smtClean="0"/>
              <a:t>.</a:t>
            </a:r>
          </a:p>
          <a:p>
            <a:endParaRPr lang="en-US" dirty="0"/>
          </a:p>
          <a:p>
            <a:r>
              <a:rPr lang="en-US" dirty="0"/>
              <a:t>	D   There is only one oasis.</a:t>
            </a:r>
          </a:p>
        </p:txBody>
      </p:sp>
    </p:spTree>
    <p:extLst>
      <p:ext uri="{BB962C8B-B14F-4D97-AF65-F5344CB8AC3E}">
        <p14:creationId xmlns:p14="http://schemas.microsoft.com/office/powerpoint/2010/main" val="24565090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It is too hot and dry.*</a:t>
            </a:r>
          </a:p>
          <a:p>
            <a:endParaRPr lang="en-US" dirty="0"/>
          </a:p>
        </p:txBody>
      </p:sp>
    </p:spTree>
    <p:extLst>
      <p:ext uri="{BB962C8B-B14F-4D97-AF65-F5344CB8AC3E}">
        <p14:creationId xmlns:p14="http://schemas.microsoft.com/office/powerpoint/2010/main" val="8837319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31520"/>
            <a:ext cx="8610600" cy="5745480"/>
          </a:xfrm>
        </p:spPr>
        <p:txBody>
          <a:bodyPr/>
          <a:lstStyle/>
          <a:p>
            <a:r>
              <a:rPr lang="en-US" b="1" dirty="0"/>
              <a:t>SS6G12</a:t>
            </a:r>
            <a:endParaRPr lang="en-US" dirty="0"/>
          </a:p>
          <a:p>
            <a:r>
              <a:rPr lang="en-US" dirty="0"/>
              <a:t>28. Where is the Great Barrier Reef</a:t>
            </a:r>
            <a:r>
              <a:rPr lang="en-US" dirty="0" smtClean="0"/>
              <a:t>?</a:t>
            </a:r>
          </a:p>
          <a:p>
            <a:endParaRPr lang="en-US" dirty="0"/>
          </a:p>
          <a:p>
            <a:r>
              <a:rPr lang="en-US" dirty="0"/>
              <a:t>      A   Arafura </a:t>
            </a:r>
            <a:r>
              <a:rPr lang="en-US" dirty="0" smtClean="0"/>
              <a:t>Sea</a:t>
            </a:r>
          </a:p>
          <a:p>
            <a:endParaRPr lang="en-US" dirty="0"/>
          </a:p>
          <a:p>
            <a:r>
              <a:rPr lang="en-US" dirty="0"/>
              <a:t>     </a:t>
            </a:r>
            <a:r>
              <a:rPr lang="en-US" dirty="0" smtClean="0"/>
              <a:t> </a:t>
            </a:r>
            <a:r>
              <a:rPr lang="en-US" dirty="0"/>
              <a:t>B   Tasman </a:t>
            </a:r>
            <a:r>
              <a:rPr lang="en-US" dirty="0" smtClean="0"/>
              <a:t>Sea</a:t>
            </a:r>
          </a:p>
          <a:p>
            <a:endParaRPr lang="en-US" dirty="0"/>
          </a:p>
          <a:p>
            <a:r>
              <a:rPr lang="en-US" dirty="0"/>
              <a:t>      </a:t>
            </a:r>
            <a:r>
              <a:rPr lang="en-US" dirty="0" smtClean="0"/>
              <a:t>C   </a:t>
            </a:r>
            <a:r>
              <a:rPr lang="en-US" dirty="0"/>
              <a:t>Shark </a:t>
            </a:r>
            <a:r>
              <a:rPr lang="en-US" dirty="0" smtClean="0"/>
              <a:t>Bay</a:t>
            </a:r>
          </a:p>
          <a:p>
            <a:endParaRPr lang="en-US" dirty="0"/>
          </a:p>
          <a:p>
            <a:r>
              <a:rPr lang="en-US" dirty="0"/>
              <a:t>      </a:t>
            </a:r>
            <a:r>
              <a:rPr lang="en-US" dirty="0" smtClean="0"/>
              <a:t>D   </a:t>
            </a:r>
            <a:r>
              <a:rPr lang="en-US" dirty="0"/>
              <a:t>Coral </a:t>
            </a:r>
            <a:r>
              <a:rPr lang="en-US" dirty="0" smtClean="0"/>
              <a:t>Sea</a:t>
            </a:r>
            <a:endParaRPr lang="en-US" dirty="0"/>
          </a:p>
          <a:p>
            <a:endParaRPr lang="en-US" dirty="0"/>
          </a:p>
        </p:txBody>
      </p:sp>
    </p:spTree>
    <p:extLst>
      <p:ext uri="{BB962C8B-B14F-4D97-AF65-F5344CB8AC3E}">
        <p14:creationId xmlns:p14="http://schemas.microsoft.com/office/powerpoint/2010/main" val="37627326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Coral Sea*</a:t>
            </a:r>
          </a:p>
        </p:txBody>
      </p:sp>
    </p:spTree>
    <p:extLst>
      <p:ext uri="{BB962C8B-B14F-4D97-AF65-F5344CB8AC3E}">
        <p14:creationId xmlns:p14="http://schemas.microsoft.com/office/powerpoint/2010/main" val="28361066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lgn="ctr">
              <a:buNone/>
            </a:pPr>
            <a:r>
              <a:rPr lang="en-US" sz="4000" dirty="0" smtClean="0">
                <a:solidFill>
                  <a:schemeClr val="accent5">
                    <a:lumMod val="50000"/>
                  </a:schemeClr>
                </a:solidFill>
              </a:rPr>
              <a:t>HISTORY</a:t>
            </a:r>
          </a:p>
          <a:p>
            <a:pPr algn="ctr"/>
            <a:endParaRPr lang="en-US" sz="4000" dirty="0" smtClean="0"/>
          </a:p>
        </p:txBody>
      </p:sp>
      <p:pic>
        <p:nvPicPr>
          <p:cNvPr id="2050" name="Picture 2" descr="C:\Users\L Robertson\AppData\Local\Microsoft\Windows\Temporary Internet Files\Content.IE5\MUIZO38N\MC9000891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03043">
            <a:off x="2514600" y="1524000"/>
            <a:ext cx="3894137" cy="3894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36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  Brazil*</a:t>
            </a:r>
          </a:p>
          <a:p>
            <a:endParaRPr lang="en-US" dirty="0"/>
          </a:p>
        </p:txBody>
      </p:sp>
    </p:spTree>
    <p:extLst>
      <p:ext uri="{BB962C8B-B14F-4D97-AF65-F5344CB8AC3E}">
        <p14:creationId xmlns:p14="http://schemas.microsoft.com/office/powerpoint/2010/main" val="6780302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458200" cy="5745480"/>
          </a:xfrm>
        </p:spPr>
        <p:txBody>
          <a:bodyPr>
            <a:normAutofit fontScale="85000" lnSpcReduction="20000"/>
          </a:bodyPr>
          <a:lstStyle/>
          <a:p>
            <a:r>
              <a:rPr lang="en-US" b="1" dirty="0"/>
              <a:t>SS6H1a</a:t>
            </a:r>
            <a:endParaRPr lang="en-US" dirty="0"/>
          </a:p>
          <a:p>
            <a:r>
              <a:rPr lang="en-US" dirty="0"/>
              <a:t>1.  Cortes and Pizarro were able to conquer the Aztecs and the Incas </a:t>
            </a:r>
            <a:r>
              <a:rPr lang="en-US" dirty="0" smtClean="0"/>
              <a:t>because</a:t>
            </a:r>
          </a:p>
          <a:p>
            <a:endParaRPr lang="en-US" dirty="0"/>
          </a:p>
          <a:p>
            <a:pPr marL="45720" indent="0">
              <a:buNone/>
            </a:pPr>
            <a:r>
              <a:rPr lang="en-US" dirty="0" smtClean="0"/>
              <a:t>A. European </a:t>
            </a:r>
            <a:r>
              <a:rPr lang="en-US" dirty="0"/>
              <a:t>diseases killed many Native Central Americans who might have fought the </a:t>
            </a:r>
            <a:r>
              <a:rPr lang="en-US" dirty="0" smtClean="0"/>
              <a:t>Spanish.</a:t>
            </a:r>
          </a:p>
          <a:p>
            <a:pPr marL="502920" indent="-457200">
              <a:buAutoNum type="alphaUcPeriod"/>
            </a:pPr>
            <a:endParaRPr lang="en-US" dirty="0"/>
          </a:p>
          <a:p>
            <a:pPr marL="45720" indent="0">
              <a:buNone/>
            </a:pPr>
            <a:r>
              <a:rPr lang="en-US" dirty="0" smtClean="0"/>
              <a:t>B</a:t>
            </a:r>
            <a:r>
              <a:rPr lang="en-US" dirty="0"/>
              <a:t>. the Native Central Americans were peaceful and refused to fight the Spanish soldiers</a:t>
            </a:r>
            <a:r>
              <a:rPr lang="en-US" dirty="0" smtClean="0"/>
              <a:t>.</a:t>
            </a:r>
          </a:p>
          <a:p>
            <a:pPr marL="45720" indent="0">
              <a:buNone/>
            </a:pPr>
            <a:endParaRPr lang="en-US" dirty="0"/>
          </a:p>
          <a:p>
            <a:pPr marL="45720" indent="0">
              <a:buNone/>
            </a:pPr>
            <a:r>
              <a:rPr lang="en-US" dirty="0" smtClean="0"/>
              <a:t>C</a:t>
            </a:r>
            <a:r>
              <a:rPr lang="en-US" dirty="0"/>
              <a:t>. the Aztec navy was quickly defeated by the superior Spanish Armada</a:t>
            </a:r>
            <a:r>
              <a:rPr lang="en-US" dirty="0" smtClean="0"/>
              <a:t>.</a:t>
            </a:r>
          </a:p>
          <a:p>
            <a:pPr marL="45720" indent="0">
              <a:buNone/>
            </a:pPr>
            <a:endParaRPr lang="en-US" dirty="0"/>
          </a:p>
          <a:p>
            <a:pPr marL="45720" indent="0">
              <a:buNone/>
            </a:pPr>
            <a:r>
              <a:rPr lang="en-US" dirty="0" smtClean="0"/>
              <a:t>D</a:t>
            </a:r>
            <a:r>
              <a:rPr lang="en-US" dirty="0"/>
              <a:t>. the Aztecs and Incas were at war with each other making them weaker.</a:t>
            </a:r>
          </a:p>
          <a:p>
            <a:endParaRPr lang="en-US" dirty="0"/>
          </a:p>
        </p:txBody>
      </p:sp>
    </p:spTree>
    <p:extLst>
      <p:ext uri="{BB962C8B-B14F-4D97-AF65-F5344CB8AC3E}">
        <p14:creationId xmlns:p14="http://schemas.microsoft.com/office/powerpoint/2010/main" val="35641723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10600" cy="3474720"/>
          </a:xfrm>
        </p:spPr>
        <p:txBody>
          <a:bodyPr/>
          <a:lstStyle/>
          <a:p>
            <a:r>
              <a:rPr lang="en-US" dirty="0"/>
              <a:t>A.  European diseases killed many Native Central Americans who might have fought the Spanish.*</a:t>
            </a:r>
          </a:p>
        </p:txBody>
      </p:sp>
    </p:spTree>
    <p:extLst>
      <p:ext uri="{BB962C8B-B14F-4D97-AF65-F5344CB8AC3E}">
        <p14:creationId xmlns:p14="http://schemas.microsoft.com/office/powerpoint/2010/main" val="15807708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731520"/>
            <a:ext cx="8077200" cy="5669280"/>
          </a:xfrm>
        </p:spPr>
        <p:txBody>
          <a:bodyPr>
            <a:normAutofit fontScale="85000" lnSpcReduction="10000"/>
          </a:bodyPr>
          <a:lstStyle/>
          <a:p>
            <a:r>
              <a:rPr lang="en-US" b="1" dirty="0"/>
              <a:t>SS6H1b</a:t>
            </a:r>
            <a:endParaRPr lang="en-US" dirty="0"/>
          </a:p>
          <a:p>
            <a:r>
              <a:rPr lang="en-US" dirty="0"/>
              <a:t>2.  Part of the Columbian Exchange between Europe and the Americas included </a:t>
            </a:r>
            <a:r>
              <a:rPr lang="en-US" dirty="0" smtClean="0"/>
              <a:t>the</a:t>
            </a:r>
          </a:p>
          <a:p>
            <a:endParaRPr lang="en-US" dirty="0"/>
          </a:p>
          <a:p>
            <a:pPr marL="45720" indent="0">
              <a:buNone/>
            </a:pPr>
            <a:r>
              <a:rPr lang="en-US" dirty="0" smtClean="0"/>
              <a:t>A</a:t>
            </a:r>
            <a:r>
              <a:rPr lang="en-US" dirty="0"/>
              <a:t>. Movement of many indigenous Americans to Europe</a:t>
            </a:r>
            <a:r>
              <a:rPr lang="en-US" dirty="0" smtClean="0"/>
              <a:t>.</a:t>
            </a:r>
          </a:p>
          <a:p>
            <a:endParaRPr lang="en-US" dirty="0"/>
          </a:p>
          <a:p>
            <a:pPr marL="45720" indent="0">
              <a:buNone/>
            </a:pPr>
            <a:r>
              <a:rPr lang="en-US" dirty="0" smtClean="0"/>
              <a:t>B</a:t>
            </a:r>
            <a:r>
              <a:rPr lang="en-US" dirty="0"/>
              <a:t>. Movement of goods on shipping routes across the Pacific</a:t>
            </a:r>
            <a:r>
              <a:rPr lang="en-US" dirty="0" smtClean="0"/>
              <a:t>.</a:t>
            </a:r>
          </a:p>
          <a:p>
            <a:endParaRPr lang="en-US" dirty="0"/>
          </a:p>
          <a:p>
            <a:pPr marL="45720" indent="0">
              <a:buNone/>
            </a:pPr>
            <a:r>
              <a:rPr lang="en-US" dirty="0" smtClean="0"/>
              <a:t>C</a:t>
            </a:r>
            <a:r>
              <a:rPr lang="en-US" dirty="0"/>
              <a:t>. Introduction of new crops to Europe and the Americas</a:t>
            </a:r>
            <a:r>
              <a:rPr lang="en-US" dirty="0" smtClean="0"/>
              <a:t>.</a:t>
            </a:r>
          </a:p>
          <a:p>
            <a:endParaRPr lang="en-US" dirty="0"/>
          </a:p>
          <a:p>
            <a:pPr marL="45720" indent="0">
              <a:buNone/>
            </a:pPr>
            <a:r>
              <a:rPr lang="en-US" dirty="0" smtClean="0"/>
              <a:t> </a:t>
            </a:r>
            <a:r>
              <a:rPr lang="en-US" dirty="0"/>
              <a:t>D. Introduction of mass production and factory buildings to the Americas.</a:t>
            </a:r>
          </a:p>
          <a:p>
            <a:endParaRPr lang="en-US" dirty="0"/>
          </a:p>
        </p:txBody>
      </p:sp>
    </p:spTree>
    <p:extLst>
      <p:ext uri="{BB962C8B-B14F-4D97-AF65-F5344CB8AC3E}">
        <p14:creationId xmlns:p14="http://schemas.microsoft.com/office/powerpoint/2010/main" val="39890767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C. Introduction of new crops to Europe and the Americas.*</a:t>
            </a:r>
          </a:p>
        </p:txBody>
      </p:sp>
    </p:spTree>
    <p:extLst>
      <p:ext uri="{BB962C8B-B14F-4D97-AF65-F5344CB8AC3E}">
        <p14:creationId xmlns:p14="http://schemas.microsoft.com/office/powerpoint/2010/main" val="397271361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534400" cy="4907280"/>
          </a:xfrm>
        </p:spPr>
        <p:txBody>
          <a:bodyPr>
            <a:normAutofit fontScale="92500" lnSpcReduction="20000"/>
          </a:bodyPr>
          <a:lstStyle/>
          <a:p>
            <a:r>
              <a:rPr lang="en-US" b="1" dirty="0"/>
              <a:t>SS6H2a</a:t>
            </a:r>
            <a:endParaRPr lang="en-US" dirty="0"/>
          </a:p>
          <a:p>
            <a:r>
              <a:rPr lang="en-US" dirty="0"/>
              <a:t>3.  The need for slave labor in Latin America was the result </a:t>
            </a:r>
            <a:r>
              <a:rPr lang="en-US" dirty="0" smtClean="0"/>
              <a:t>of</a:t>
            </a:r>
          </a:p>
          <a:p>
            <a:endParaRPr lang="en-US" dirty="0"/>
          </a:p>
          <a:p>
            <a:r>
              <a:rPr lang="en-US" dirty="0"/>
              <a:t>     A.  Spaniards were reluctant to do hard </a:t>
            </a:r>
            <a:r>
              <a:rPr lang="en-US" dirty="0" smtClean="0"/>
              <a:t>labor</a:t>
            </a:r>
          </a:p>
          <a:p>
            <a:endParaRPr lang="en-US" dirty="0"/>
          </a:p>
          <a:p>
            <a:r>
              <a:rPr lang="en-US" dirty="0"/>
              <a:t>     B.  Many natives died from war and </a:t>
            </a:r>
            <a:r>
              <a:rPr lang="en-US" dirty="0" smtClean="0"/>
              <a:t>disease</a:t>
            </a:r>
          </a:p>
          <a:p>
            <a:endParaRPr lang="en-US" dirty="0"/>
          </a:p>
          <a:p>
            <a:r>
              <a:rPr lang="en-US" dirty="0"/>
              <a:t>     C.  Master’s could control the lives of </a:t>
            </a:r>
            <a:r>
              <a:rPr lang="en-US" dirty="0" smtClean="0"/>
              <a:t>slaves</a:t>
            </a:r>
          </a:p>
          <a:p>
            <a:endParaRPr lang="en-US" dirty="0"/>
          </a:p>
          <a:p>
            <a:r>
              <a:rPr lang="en-US" dirty="0"/>
              <a:t>     D.  All of the </a:t>
            </a:r>
            <a:r>
              <a:rPr lang="en-US" dirty="0" smtClean="0"/>
              <a:t>above</a:t>
            </a:r>
            <a:endParaRPr lang="en-US" dirty="0"/>
          </a:p>
          <a:p>
            <a:endParaRPr lang="en-US" dirty="0"/>
          </a:p>
        </p:txBody>
      </p:sp>
    </p:spTree>
    <p:extLst>
      <p:ext uri="{BB962C8B-B14F-4D97-AF65-F5344CB8AC3E}">
        <p14:creationId xmlns:p14="http://schemas.microsoft.com/office/powerpoint/2010/main" val="40782263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All of the above*</a:t>
            </a:r>
          </a:p>
          <a:p>
            <a:endParaRPr lang="en-US" dirty="0"/>
          </a:p>
        </p:txBody>
      </p:sp>
    </p:spTree>
    <p:extLst>
      <p:ext uri="{BB962C8B-B14F-4D97-AF65-F5344CB8AC3E}">
        <p14:creationId xmlns:p14="http://schemas.microsoft.com/office/powerpoint/2010/main" val="21984151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458200" cy="5516880"/>
          </a:xfrm>
        </p:spPr>
        <p:txBody>
          <a:bodyPr>
            <a:normAutofit fontScale="92500" lnSpcReduction="10000"/>
          </a:bodyPr>
          <a:lstStyle/>
          <a:p>
            <a:r>
              <a:rPr lang="en-US" b="1" dirty="0"/>
              <a:t>SS6H2b</a:t>
            </a:r>
            <a:endParaRPr lang="en-US" dirty="0"/>
          </a:p>
          <a:p>
            <a:r>
              <a:rPr lang="en-US" dirty="0"/>
              <a:t>4.  The primary languages of Latin America have become Spanish and </a:t>
            </a:r>
            <a:r>
              <a:rPr lang="en-US" dirty="0" smtClean="0"/>
              <a:t>Portuguese because </a:t>
            </a:r>
            <a:r>
              <a:rPr lang="en-US" dirty="0"/>
              <a:t>this region </a:t>
            </a:r>
            <a:endParaRPr lang="en-US" dirty="0" smtClean="0"/>
          </a:p>
          <a:p>
            <a:endParaRPr lang="en-US" dirty="0"/>
          </a:p>
          <a:p>
            <a:pPr marL="45720" indent="0">
              <a:buNone/>
            </a:pPr>
            <a:r>
              <a:rPr lang="en-US" dirty="0" smtClean="0"/>
              <a:t>A</a:t>
            </a:r>
            <a:r>
              <a:rPr lang="en-US" dirty="0"/>
              <a:t>.  Was once colonized by Spain and Portugal</a:t>
            </a:r>
            <a:r>
              <a:rPr lang="en-US" dirty="0" smtClean="0"/>
              <a:t>.</a:t>
            </a:r>
          </a:p>
          <a:p>
            <a:endParaRPr lang="en-US" dirty="0"/>
          </a:p>
          <a:p>
            <a:pPr marL="45720" indent="0">
              <a:buNone/>
            </a:pPr>
            <a:r>
              <a:rPr lang="en-US" dirty="0" smtClean="0"/>
              <a:t>B</a:t>
            </a:r>
            <a:r>
              <a:rPr lang="en-US" dirty="0"/>
              <a:t>.  Was once totally ruled by Mexico. </a:t>
            </a:r>
            <a:endParaRPr lang="en-US" dirty="0" smtClean="0"/>
          </a:p>
          <a:p>
            <a:endParaRPr lang="en-US" dirty="0"/>
          </a:p>
          <a:p>
            <a:pPr marL="45720" indent="0">
              <a:buNone/>
            </a:pPr>
            <a:r>
              <a:rPr lang="en-US" dirty="0" smtClean="0"/>
              <a:t>C</a:t>
            </a:r>
            <a:r>
              <a:rPr lang="en-US" dirty="0"/>
              <a:t>.  Many refugees fled to Latin America after WWI</a:t>
            </a:r>
            <a:r>
              <a:rPr lang="en-US" dirty="0" smtClean="0"/>
              <a:t>.</a:t>
            </a:r>
          </a:p>
          <a:p>
            <a:endParaRPr lang="en-US" dirty="0"/>
          </a:p>
          <a:p>
            <a:pPr marL="45720" indent="0">
              <a:buNone/>
            </a:pPr>
            <a:r>
              <a:rPr lang="en-US" dirty="0" smtClean="0"/>
              <a:t>D</a:t>
            </a:r>
            <a:r>
              <a:rPr lang="en-US" dirty="0"/>
              <a:t>.  Farmers were brought over from Spain and Portugal to help </a:t>
            </a:r>
            <a:r>
              <a:rPr lang="en-US" dirty="0" smtClean="0"/>
              <a:t>develop struggling </a:t>
            </a:r>
            <a:r>
              <a:rPr lang="en-US" dirty="0"/>
              <a:t>crops. </a:t>
            </a:r>
          </a:p>
        </p:txBody>
      </p:sp>
    </p:spTree>
    <p:extLst>
      <p:ext uri="{BB962C8B-B14F-4D97-AF65-F5344CB8AC3E}">
        <p14:creationId xmlns:p14="http://schemas.microsoft.com/office/powerpoint/2010/main" val="41092026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Was once colonized by Spain and Portugal.*</a:t>
            </a:r>
          </a:p>
        </p:txBody>
      </p:sp>
    </p:spTree>
    <p:extLst>
      <p:ext uri="{BB962C8B-B14F-4D97-AF65-F5344CB8AC3E}">
        <p14:creationId xmlns:p14="http://schemas.microsoft.com/office/powerpoint/2010/main" val="18597767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10600" cy="5669280"/>
          </a:xfrm>
        </p:spPr>
        <p:txBody>
          <a:bodyPr>
            <a:normAutofit lnSpcReduction="10000"/>
          </a:bodyPr>
          <a:lstStyle/>
          <a:p>
            <a:r>
              <a:rPr lang="en-US" b="1" dirty="0"/>
              <a:t>SS6H2c</a:t>
            </a:r>
            <a:endParaRPr lang="en-US" dirty="0"/>
          </a:p>
          <a:p>
            <a:r>
              <a:rPr lang="en-US" dirty="0"/>
              <a:t>5.  All of the following describe Miguel Hidalgo </a:t>
            </a:r>
            <a:r>
              <a:rPr lang="en-US" b="1" u="sng" dirty="0" smtClean="0"/>
              <a:t>EXCEPT</a:t>
            </a:r>
          </a:p>
          <a:p>
            <a:endParaRPr lang="en-US" dirty="0"/>
          </a:p>
          <a:p>
            <a:r>
              <a:rPr lang="en-US" dirty="0"/>
              <a:t>     A. He was a Creole from a wealthy family</a:t>
            </a:r>
            <a:r>
              <a:rPr lang="en-US" dirty="0" smtClean="0"/>
              <a:t>.</a:t>
            </a:r>
          </a:p>
          <a:p>
            <a:endParaRPr lang="en-US" dirty="0"/>
          </a:p>
          <a:p>
            <a:r>
              <a:rPr lang="en-US" dirty="0"/>
              <a:t>     B. He became a priest to serve the poor</a:t>
            </a:r>
            <a:r>
              <a:rPr lang="en-US" dirty="0" smtClean="0"/>
              <a:t>.</a:t>
            </a:r>
          </a:p>
          <a:p>
            <a:endParaRPr lang="en-US" dirty="0"/>
          </a:p>
          <a:p>
            <a:r>
              <a:rPr lang="en-US" dirty="0"/>
              <a:t>     C. He saw Mexico gain its independence</a:t>
            </a:r>
            <a:r>
              <a:rPr lang="en-US" dirty="0" smtClean="0"/>
              <a:t>.</a:t>
            </a:r>
          </a:p>
          <a:p>
            <a:endParaRPr lang="en-US" dirty="0"/>
          </a:p>
          <a:p>
            <a:r>
              <a:rPr lang="en-US" dirty="0"/>
              <a:t>     D. He planned a revolution against Spain.</a:t>
            </a:r>
          </a:p>
          <a:p>
            <a:endParaRPr lang="en-US" dirty="0"/>
          </a:p>
        </p:txBody>
      </p:sp>
    </p:spTree>
    <p:extLst>
      <p:ext uri="{BB962C8B-B14F-4D97-AF65-F5344CB8AC3E}">
        <p14:creationId xmlns:p14="http://schemas.microsoft.com/office/powerpoint/2010/main" val="14418514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He saw Mexico gain its independence.*</a:t>
            </a:r>
          </a:p>
          <a:p>
            <a:endParaRPr lang="en-US" dirty="0"/>
          </a:p>
        </p:txBody>
      </p:sp>
    </p:spTree>
    <p:extLst>
      <p:ext uri="{BB962C8B-B14F-4D97-AF65-F5344CB8AC3E}">
        <p14:creationId xmlns:p14="http://schemas.microsoft.com/office/powerpoint/2010/main" val="5385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762000"/>
            <a:ext cx="8610600" cy="5897880"/>
          </a:xfrm>
        </p:spPr>
        <p:txBody>
          <a:bodyPr>
            <a:normAutofit/>
          </a:bodyPr>
          <a:lstStyle/>
          <a:p>
            <a:r>
              <a:rPr lang="en-US" b="1" dirty="0"/>
              <a:t>SS6G2a</a:t>
            </a:r>
            <a:endParaRPr lang="en-US" dirty="0"/>
          </a:p>
          <a:p>
            <a:pPr marL="502920" indent="-457200">
              <a:buAutoNum type="arabicPeriod" startAt="3"/>
            </a:pPr>
            <a:r>
              <a:rPr lang="en-US" dirty="0" smtClean="0"/>
              <a:t>Brazil’s </a:t>
            </a:r>
            <a:r>
              <a:rPr lang="en-US" dirty="0"/>
              <a:t>rainforests are increasingly in danger of destruction.  Which of </a:t>
            </a:r>
            <a:r>
              <a:rPr lang="en-US" dirty="0" smtClean="0"/>
              <a:t>the </a:t>
            </a:r>
            <a:r>
              <a:rPr lang="en-US" dirty="0"/>
              <a:t>following statements explains one reason for this danger</a:t>
            </a:r>
            <a:r>
              <a:rPr lang="en-US" dirty="0" smtClean="0"/>
              <a:t>?</a:t>
            </a:r>
          </a:p>
          <a:p>
            <a:pPr marL="45720" indent="0">
              <a:buNone/>
            </a:pPr>
            <a:endParaRPr lang="en-US" dirty="0"/>
          </a:p>
          <a:p>
            <a:pPr marL="45720" indent="0">
              <a:buNone/>
            </a:pPr>
            <a:r>
              <a:rPr lang="en-US" dirty="0" smtClean="0"/>
              <a:t>A</a:t>
            </a:r>
            <a:r>
              <a:rPr lang="en-US" dirty="0"/>
              <a:t>.  The Amazon River usually floods and destroys the </a:t>
            </a:r>
            <a:r>
              <a:rPr lang="en-US" dirty="0" smtClean="0"/>
              <a:t>rainforests.</a:t>
            </a:r>
            <a:r>
              <a:rPr lang="en-US" dirty="0"/>
              <a:t> </a:t>
            </a:r>
            <a:r>
              <a:rPr lang="en-US" dirty="0" smtClean="0"/>
              <a:t> </a:t>
            </a:r>
            <a:r>
              <a:rPr lang="en-US" dirty="0" smtClean="0"/>
              <a:t>B</a:t>
            </a:r>
            <a:r>
              <a:rPr lang="en-US" dirty="0"/>
              <a:t>.  The indigenous people believe the rainforests are home to evil spirits.</a:t>
            </a:r>
          </a:p>
          <a:p>
            <a:pPr marL="45720" indent="0">
              <a:buNone/>
            </a:pPr>
            <a:r>
              <a:rPr lang="en-US" dirty="0" smtClean="0"/>
              <a:t>C</a:t>
            </a:r>
            <a:r>
              <a:rPr lang="en-US" dirty="0"/>
              <a:t>.  Forest vegetation can only handle so much rain.</a:t>
            </a:r>
          </a:p>
          <a:p>
            <a:pPr marL="45720" indent="0">
              <a:buNone/>
            </a:pPr>
            <a:r>
              <a:rPr lang="en-US" dirty="0" smtClean="0"/>
              <a:t>D</a:t>
            </a:r>
            <a:r>
              <a:rPr lang="en-US" dirty="0"/>
              <a:t>.  Logging and farmland use have contributed to deforestation</a:t>
            </a:r>
            <a:r>
              <a:rPr lang="en-US" dirty="0" smtClean="0"/>
              <a:t>.</a:t>
            </a:r>
            <a:endParaRPr lang="en-US" dirty="0"/>
          </a:p>
          <a:p>
            <a:endParaRPr lang="en-US" dirty="0"/>
          </a:p>
        </p:txBody>
      </p:sp>
    </p:spTree>
    <p:extLst>
      <p:ext uri="{BB962C8B-B14F-4D97-AF65-F5344CB8AC3E}">
        <p14:creationId xmlns:p14="http://schemas.microsoft.com/office/powerpoint/2010/main" val="32477120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10600" cy="5135880"/>
          </a:xfrm>
        </p:spPr>
        <p:txBody>
          <a:bodyPr>
            <a:normAutofit fontScale="92500" lnSpcReduction="20000"/>
          </a:bodyPr>
          <a:lstStyle/>
          <a:p>
            <a:r>
              <a:rPr lang="en-US" b="1" dirty="0"/>
              <a:t>SS6H3a</a:t>
            </a:r>
            <a:endParaRPr lang="en-US" dirty="0"/>
          </a:p>
          <a:p>
            <a:r>
              <a:rPr lang="en-US" dirty="0"/>
              <a:t>6.  Which best explains why the Cuban elections of 1952 did </a:t>
            </a:r>
            <a:r>
              <a:rPr lang="en-US" b="1" dirty="0"/>
              <a:t>NOT</a:t>
            </a:r>
            <a:r>
              <a:rPr lang="en-US" dirty="0"/>
              <a:t> take place</a:t>
            </a:r>
            <a:r>
              <a:rPr lang="en-US" dirty="0" smtClean="0"/>
              <a:t>?</a:t>
            </a:r>
          </a:p>
          <a:p>
            <a:endParaRPr lang="en-US" dirty="0"/>
          </a:p>
          <a:p>
            <a:r>
              <a:rPr lang="en-US" dirty="0"/>
              <a:t>     A. Fidel Castro started the Cuban Revolution</a:t>
            </a:r>
            <a:r>
              <a:rPr lang="en-US" dirty="0" smtClean="0"/>
              <a:t>.</a:t>
            </a:r>
          </a:p>
          <a:p>
            <a:endParaRPr lang="en-US" dirty="0"/>
          </a:p>
          <a:p>
            <a:r>
              <a:rPr lang="en-US" dirty="0"/>
              <a:t>     B. </a:t>
            </a:r>
            <a:r>
              <a:rPr lang="en-US" dirty="0" err="1"/>
              <a:t>Fulgencio</a:t>
            </a:r>
            <a:r>
              <a:rPr lang="en-US" dirty="0"/>
              <a:t> Batista fled to the Dominican Republic</a:t>
            </a:r>
            <a:r>
              <a:rPr lang="en-US" dirty="0" smtClean="0"/>
              <a:t>.</a:t>
            </a:r>
          </a:p>
          <a:p>
            <a:endParaRPr lang="en-US" dirty="0"/>
          </a:p>
          <a:p>
            <a:r>
              <a:rPr lang="en-US" dirty="0"/>
              <a:t>     C. </a:t>
            </a:r>
            <a:r>
              <a:rPr lang="en-US" dirty="0" err="1"/>
              <a:t>Fulgencio</a:t>
            </a:r>
            <a:r>
              <a:rPr lang="en-US" dirty="0"/>
              <a:t> Batista staged a coup </a:t>
            </a:r>
            <a:r>
              <a:rPr lang="en-US" dirty="0" err="1"/>
              <a:t>d’etat</a:t>
            </a:r>
            <a:r>
              <a:rPr lang="en-US" dirty="0" smtClean="0"/>
              <a:t>.</a:t>
            </a:r>
          </a:p>
          <a:p>
            <a:endParaRPr lang="en-US" dirty="0"/>
          </a:p>
          <a:p>
            <a:r>
              <a:rPr lang="en-US" dirty="0"/>
              <a:t>     D. Fidel Castro attacked the Cuban Senate.</a:t>
            </a:r>
          </a:p>
          <a:p>
            <a:r>
              <a:rPr lang="en-US" dirty="0"/>
              <a:t> </a:t>
            </a:r>
          </a:p>
          <a:p>
            <a:endParaRPr lang="en-US" dirty="0"/>
          </a:p>
        </p:txBody>
      </p:sp>
    </p:spTree>
    <p:extLst>
      <p:ext uri="{BB962C8B-B14F-4D97-AF65-F5344CB8AC3E}">
        <p14:creationId xmlns:p14="http://schemas.microsoft.com/office/powerpoint/2010/main" val="15472428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a:t>
            </a:r>
            <a:r>
              <a:rPr lang="en-US" dirty="0" err="1"/>
              <a:t>Fulgencio</a:t>
            </a:r>
            <a:r>
              <a:rPr lang="en-US" dirty="0"/>
              <a:t> Batista staged a coup d’etat.*</a:t>
            </a:r>
          </a:p>
          <a:p>
            <a:endParaRPr lang="en-US" dirty="0"/>
          </a:p>
        </p:txBody>
      </p:sp>
    </p:spTree>
    <p:extLst>
      <p:ext uri="{BB962C8B-B14F-4D97-AF65-F5344CB8AC3E}">
        <p14:creationId xmlns:p14="http://schemas.microsoft.com/office/powerpoint/2010/main" val="3034080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534400" cy="5593080"/>
          </a:xfrm>
        </p:spPr>
        <p:txBody>
          <a:bodyPr>
            <a:normAutofit fontScale="92500" lnSpcReduction="10000"/>
          </a:bodyPr>
          <a:lstStyle/>
          <a:p>
            <a:r>
              <a:rPr lang="en-US" b="1" dirty="0"/>
              <a:t>SS6H3b</a:t>
            </a:r>
            <a:endParaRPr lang="en-US" dirty="0"/>
          </a:p>
          <a:p>
            <a:r>
              <a:rPr lang="en-US" dirty="0"/>
              <a:t>7.  What is the Zapatistas belief regarding NAFTA? </a:t>
            </a:r>
            <a:endParaRPr lang="en-US" dirty="0" smtClean="0"/>
          </a:p>
          <a:p>
            <a:endParaRPr lang="en-US" dirty="0"/>
          </a:p>
          <a:p>
            <a:r>
              <a:rPr lang="en-US" dirty="0"/>
              <a:t>      A. It gives unfair advantage to Canada</a:t>
            </a:r>
            <a:r>
              <a:rPr lang="en-US" dirty="0" smtClean="0"/>
              <a:t>.</a:t>
            </a:r>
          </a:p>
          <a:p>
            <a:endParaRPr lang="en-US" dirty="0"/>
          </a:p>
          <a:p>
            <a:r>
              <a:rPr lang="en-US" dirty="0"/>
              <a:t>      B. It will completely bankrupt Mexico’s economy</a:t>
            </a:r>
            <a:r>
              <a:rPr lang="en-US" dirty="0" smtClean="0"/>
              <a:t>.</a:t>
            </a:r>
          </a:p>
          <a:p>
            <a:endParaRPr lang="en-US" dirty="0"/>
          </a:p>
          <a:p>
            <a:r>
              <a:rPr lang="en-US" dirty="0"/>
              <a:t>      C. It only makes the United States richer</a:t>
            </a:r>
            <a:r>
              <a:rPr lang="en-US" dirty="0" smtClean="0"/>
              <a:t>.</a:t>
            </a:r>
          </a:p>
          <a:p>
            <a:endParaRPr lang="en-US" dirty="0"/>
          </a:p>
          <a:p>
            <a:r>
              <a:rPr lang="en-US" dirty="0"/>
              <a:t>      D. It will increase poverty in Chiapas rather than reduce it</a:t>
            </a:r>
            <a:r>
              <a:rPr lang="en-US" dirty="0" smtClean="0"/>
              <a:t>.</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5932034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D. It will increase poverty in Chiapas rather than reduce it.*</a:t>
            </a:r>
          </a:p>
        </p:txBody>
      </p:sp>
    </p:spTree>
    <p:extLst>
      <p:ext uri="{BB962C8B-B14F-4D97-AF65-F5344CB8AC3E}">
        <p14:creationId xmlns:p14="http://schemas.microsoft.com/office/powerpoint/2010/main" val="31300328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763000" cy="5669280"/>
          </a:xfrm>
        </p:spPr>
        <p:txBody>
          <a:bodyPr>
            <a:normAutofit lnSpcReduction="10000"/>
          </a:bodyPr>
          <a:lstStyle/>
          <a:p>
            <a:r>
              <a:rPr lang="en-US" b="1" dirty="0"/>
              <a:t>SS6H4a</a:t>
            </a:r>
            <a:endParaRPr lang="en-US" dirty="0"/>
          </a:p>
          <a:p>
            <a:r>
              <a:rPr lang="en-US" dirty="0"/>
              <a:t>8.  The primary languages and religion in Canada have been influenced by which two </a:t>
            </a:r>
            <a:r>
              <a:rPr lang="en-US" dirty="0" smtClean="0"/>
              <a:t>countries.</a:t>
            </a:r>
          </a:p>
          <a:p>
            <a:endParaRPr lang="en-US" dirty="0"/>
          </a:p>
          <a:p>
            <a:r>
              <a:rPr lang="en-US" dirty="0"/>
              <a:t>             A.  Spain and the United </a:t>
            </a:r>
            <a:r>
              <a:rPr lang="en-US" dirty="0" smtClean="0"/>
              <a:t>Kingdom</a:t>
            </a:r>
          </a:p>
          <a:p>
            <a:endParaRPr lang="en-US" dirty="0"/>
          </a:p>
          <a:p>
            <a:r>
              <a:rPr lang="en-US" dirty="0"/>
              <a:t>             B.  France and </a:t>
            </a:r>
            <a:r>
              <a:rPr lang="en-US" dirty="0" smtClean="0"/>
              <a:t>Portugal</a:t>
            </a:r>
          </a:p>
          <a:p>
            <a:endParaRPr lang="en-US" dirty="0"/>
          </a:p>
          <a:p>
            <a:r>
              <a:rPr lang="en-US" dirty="0"/>
              <a:t>             C.  France and the United </a:t>
            </a:r>
            <a:r>
              <a:rPr lang="en-US" dirty="0" smtClean="0"/>
              <a:t>Kingdom</a:t>
            </a:r>
          </a:p>
          <a:p>
            <a:endParaRPr lang="en-US" dirty="0"/>
          </a:p>
          <a:p>
            <a:r>
              <a:rPr lang="en-US" dirty="0"/>
              <a:t>             D.  Spain and Portugal</a:t>
            </a:r>
          </a:p>
          <a:p>
            <a:endParaRPr lang="en-US" dirty="0"/>
          </a:p>
        </p:txBody>
      </p:sp>
    </p:spTree>
    <p:extLst>
      <p:ext uri="{BB962C8B-B14F-4D97-AF65-F5344CB8AC3E}">
        <p14:creationId xmlns:p14="http://schemas.microsoft.com/office/powerpoint/2010/main" val="8091673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France and the United Kingdom*</a:t>
            </a:r>
          </a:p>
          <a:p>
            <a:endParaRPr lang="en-US" dirty="0"/>
          </a:p>
        </p:txBody>
      </p:sp>
    </p:spTree>
    <p:extLst>
      <p:ext uri="{BB962C8B-B14F-4D97-AF65-F5344CB8AC3E}">
        <p14:creationId xmlns:p14="http://schemas.microsoft.com/office/powerpoint/2010/main" val="10838918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86800" cy="5821680"/>
          </a:xfrm>
        </p:spPr>
        <p:txBody>
          <a:bodyPr/>
          <a:lstStyle/>
          <a:p>
            <a:r>
              <a:rPr lang="en-US" b="1" dirty="0"/>
              <a:t>SS6H4b</a:t>
            </a:r>
            <a:endParaRPr lang="en-US" dirty="0"/>
          </a:p>
          <a:p>
            <a:r>
              <a:rPr lang="en-US" dirty="0"/>
              <a:t>9.  Canada gained its independence from Britain </a:t>
            </a:r>
            <a:r>
              <a:rPr lang="en-US" dirty="0" smtClean="0"/>
              <a:t>by</a:t>
            </a:r>
          </a:p>
          <a:p>
            <a:pPr marL="45720" indent="0">
              <a:buNone/>
            </a:pPr>
            <a:endParaRPr lang="en-US" dirty="0"/>
          </a:p>
          <a:p>
            <a:r>
              <a:rPr lang="en-US" dirty="0"/>
              <a:t>             A. Winning the war against Britain. </a:t>
            </a:r>
            <a:endParaRPr lang="en-US" dirty="0" smtClean="0"/>
          </a:p>
          <a:p>
            <a:r>
              <a:rPr lang="en-US" dirty="0"/>
              <a:t/>
            </a:r>
            <a:br>
              <a:rPr lang="en-US" dirty="0"/>
            </a:br>
            <a:r>
              <a:rPr lang="en-US" dirty="0"/>
              <a:t>             B. Buying the land from Britain. </a:t>
            </a:r>
            <a:endParaRPr lang="en-US" dirty="0" smtClean="0"/>
          </a:p>
          <a:p>
            <a:r>
              <a:rPr lang="en-US" dirty="0"/>
              <a:t/>
            </a:r>
            <a:br>
              <a:rPr lang="en-US" dirty="0"/>
            </a:br>
            <a:r>
              <a:rPr lang="en-US" dirty="0"/>
              <a:t>             C. Peaceful means</a:t>
            </a:r>
            <a:r>
              <a:rPr lang="en-US" dirty="0" smtClean="0"/>
              <a:t>.</a:t>
            </a:r>
          </a:p>
          <a:p>
            <a:r>
              <a:rPr lang="en-US" dirty="0"/>
              <a:t/>
            </a:r>
            <a:br>
              <a:rPr lang="en-US" dirty="0"/>
            </a:br>
            <a:r>
              <a:rPr lang="en-US" dirty="0"/>
              <a:t>             D. Going to war.</a:t>
            </a:r>
          </a:p>
          <a:p>
            <a:endParaRPr lang="en-US" dirty="0"/>
          </a:p>
        </p:txBody>
      </p:sp>
    </p:spTree>
    <p:extLst>
      <p:ext uri="{BB962C8B-B14F-4D97-AF65-F5344CB8AC3E}">
        <p14:creationId xmlns:p14="http://schemas.microsoft.com/office/powerpoint/2010/main" val="19660685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 Peaceful means.*</a:t>
            </a:r>
          </a:p>
        </p:txBody>
      </p:sp>
    </p:spTree>
    <p:extLst>
      <p:ext uri="{BB962C8B-B14F-4D97-AF65-F5344CB8AC3E}">
        <p14:creationId xmlns:p14="http://schemas.microsoft.com/office/powerpoint/2010/main" val="16460328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686800" cy="5821680"/>
          </a:xfrm>
        </p:spPr>
        <p:txBody>
          <a:bodyPr>
            <a:normAutofit fontScale="92500" lnSpcReduction="20000"/>
          </a:bodyPr>
          <a:lstStyle/>
          <a:p>
            <a:r>
              <a:rPr lang="en-US" b="1" dirty="0"/>
              <a:t>SS6H5a</a:t>
            </a:r>
            <a:endParaRPr lang="en-US" dirty="0"/>
          </a:p>
          <a:p>
            <a:r>
              <a:rPr lang="en-US" dirty="0"/>
              <a:t>10.  What is causing some of the people of Quebec to desire independence from </a:t>
            </a:r>
            <a:r>
              <a:rPr lang="en-US" dirty="0" smtClean="0"/>
              <a:t>Canada?</a:t>
            </a:r>
          </a:p>
          <a:p>
            <a:endParaRPr lang="en-US" dirty="0"/>
          </a:p>
          <a:p>
            <a:pPr marL="45720" indent="0">
              <a:buNone/>
            </a:pPr>
            <a:r>
              <a:rPr lang="en-US" dirty="0" smtClean="0"/>
              <a:t>A. French descendants </a:t>
            </a:r>
            <a:r>
              <a:rPr lang="en-US" dirty="0"/>
              <a:t>living in Quebec feel their culture and language is being </a:t>
            </a:r>
            <a:r>
              <a:rPr lang="en-US" dirty="0" smtClean="0"/>
              <a:t>overwhelmed </a:t>
            </a:r>
            <a:r>
              <a:rPr lang="en-US" dirty="0"/>
              <a:t>by the </a:t>
            </a:r>
            <a:r>
              <a:rPr lang="en-US" dirty="0" smtClean="0"/>
              <a:t>English</a:t>
            </a:r>
          </a:p>
          <a:p>
            <a:pPr marL="502920" indent="-457200">
              <a:buAutoNum type="alphaUcPeriod"/>
            </a:pPr>
            <a:endParaRPr lang="en-US" dirty="0"/>
          </a:p>
          <a:p>
            <a:pPr marL="45720" indent="0">
              <a:buNone/>
            </a:pPr>
            <a:r>
              <a:rPr lang="en-US" dirty="0" smtClean="0"/>
              <a:t>B</a:t>
            </a:r>
            <a:r>
              <a:rPr lang="en-US" dirty="0"/>
              <a:t>. Oppressed Quebec citizens desire freedom of speech and </a:t>
            </a:r>
            <a:r>
              <a:rPr lang="en-US" dirty="0" smtClean="0"/>
              <a:t>religion</a:t>
            </a:r>
          </a:p>
          <a:p>
            <a:pPr marL="45720" indent="0">
              <a:buNone/>
            </a:pPr>
            <a:endParaRPr lang="en-US" dirty="0"/>
          </a:p>
          <a:p>
            <a:pPr marL="45720" indent="0">
              <a:buNone/>
            </a:pPr>
            <a:r>
              <a:rPr lang="en-US" dirty="0" smtClean="0"/>
              <a:t>C</a:t>
            </a:r>
            <a:r>
              <a:rPr lang="en-US" dirty="0"/>
              <a:t>. Large deposits of fossil fuels that Quebec does not want to share with the rest of </a:t>
            </a:r>
            <a:r>
              <a:rPr lang="en-US" dirty="0" smtClean="0"/>
              <a:t>Canada</a:t>
            </a:r>
          </a:p>
          <a:p>
            <a:pPr marL="45720" indent="0">
              <a:buNone/>
            </a:pPr>
            <a:endParaRPr lang="en-US" dirty="0"/>
          </a:p>
          <a:p>
            <a:pPr marL="45720" indent="0">
              <a:buNone/>
            </a:pPr>
            <a:r>
              <a:rPr lang="en-US" dirty="0" smtClean="0"/>
              <a:t>D</a:t>
            </a:r>
            <a:r>
              <a:rPr lang="en-US" dirty="0"/>
              <a:t>. Canada conquered Quebec during World War II </a:t>
            </a:r>
          </a:p>
          <a:p>
            <a:endParaRPr lang="en-US" dirty="0"/>
          </a:p>
        </p:txBody>
      </p:sp>
    </p:spTree>
    <p:extLst>
      <p:ext uri="{BB962C8B-B14F-4D97-AF65-F5344CB8AC3E}">
        <p14:creationId xmlns:p14="http://schemas.microsoft.com/office/powerpoint/2010/main" val="15865316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731520"/>
            <a:ext cx="8305800" cy="3474720"/>
          </a:xfrm>
        </p:spPr>
        <p:txBody>
          <a:bodyPr/>
          <a:lstStyle/>
          <a:p>
            <a:r>
              <a:rPr lang="en-US" dirty="0"/>
              <a:t> A. French </a:t>
            </a:r>
            <a:r>
              <a:rPr lang="en-US" dirty="0" smtClean="0"/>
              <a:t>descendants </a:t>
            </a:r>
            <a:r>
              <a:rPr lang="en-US" dirty="0"/>
              <a:t>living in Quebec feel their culture and language is </a:t>
            </a:r>
            <a:r>
              <a:rPr lang="en-US" dirty="0" smtClean="0"/>
              <a:t>being overwhelmed </a:t>
            </a:r>
            <a:r>
              <a:rPr lang="en-US" dirty="0"/>
              <a:t>by the English*</a:t>
            </a:r>
          </a:p>
        </p:txBody>
      </p:sp>
    </p:spTree>
    <p:extLst>
      <p:ext uri="{BB962C8B-B14F-4D97-AF65-F5344CB8AC3E}">
        <p14:creationId xmlns:p14="http://schemas.microsoft.com/office/powerpoint/2010/main" val="292465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D.  Logging and farmland use have contributed to deforestation.*</a:t>
            </a:r>
          </a:p>
          <a:p>
            <a:endParaRPr lang="en-US" dirty="0"/>
          </a:p>
        </p:txBody>
      </p:sp>
    </p:spTree>
    <p:extLst>
      <p:ext uri="{BB962C8B-B14F-4D97-AF65-F5344CB8AC3E}">
        <p14:creationId xmlns:p14="http://schemas.microsoft.com/office/powerpoint/2010/main" val="31669410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86800" cy="5897880"/>
          </a:xfrm>
        </p:spPr>
        <p:txBody>
          <a:bodyPr>
            <a:normAutofit/>
          </a:bodyPr>
          <a:lstStyle/>
          <a:p>
            <a:r>
              <a:rPr lang="en-US" sz="2400" b="1" dirty="0"/>
              <a:t>SS6H6a</a:t>
            </a:r>
            <a:endParaRPr lang="en-US" sz="2800" dirty="0"/>
          </a:p>
          <a:p>
            <a:r>
              <a:rPr lang="en-US" sz="2400" dirty="0"/>
              <a:t>11. Early Portuguese voyagers with the support of Prince Henry the </a:t>
            </a:r>
            <a:r>
              <a:rPr lang="en-US" sz="2400" dirty="0" smtClean="0"/>
              <a:t>Navigator</a:t>
            </a:r>
          </a:p>
          <a:p>
            <a:pPr marL="365760" lvl="1" indent="0">
              <a:buNone/>
            </a:pPr>
            <a:endParaRPr lang="en-US" sz="2800" dirty="0"/>
          </a:p>
          <a:p>
            <a:pPr marL="365760" lvl="1" indent="0">
              <a:buNone/>
            </a:pPr>
            <a:r>
              <a:rPr lang="en-US" sz="2400" dirty="0" smtClean="0"/>
              <a:t>A. Searched </a:t>
            </a:r>
            <a:r>
              <a:rPr lang="en-US" sz="2400" dirty="0"/>
              <a:t>for a northwestern route to the </a:t>
            </a:r>
            <a:r>
              <a:rPr lang="en-US" sz="2400" dirty="0" smtClean="0"/>
              <a:t>Americas</a:t>
            </a:r>
          </a:p>
          <a:p>
            <a:pPr marL="822960" lvl="1" indent="-457200">
              <a:buAutoNum type="alphaUcPeriod"/>
            </a:pPr>
            <a:endParaRPr lang="en-US" sz="2400" dirty="0"/>
          </a:p>
          <a:p>
            <a:pPr marL="365760" lvl="1" indent="0">
              <a:buNone/>
            </a:pPr>
            <a:r>
              <a:rPr lang="en-US" sz="2400" dirty="0" smtClean="0"/>
              <a:t>B. Traveled </a:t>
            </a:r>
            <a:r>
              <a:rPr lang="en-US" sz="2400" dirty="0"/>
              <a:t>to the west coast of the </a:t>
            </a:r>
            <a:r>
              <a:rPr lang="en-US" sz="2400" dirty="0" smtClean="0"/>
              <a:t>Americas</a:t>
            </a:r>
          </a:p>
          <a:p>
            <a:pPr marL="365760" lvl="1" indent="0">
              <a:buNone/>
            </a:pPr>
            <a:endParaRPr lang="en-US" sz="2400" dirty="0"/>
          </a:p>
          <a:p>
            <a:pPr marL="365760" lvl="1" indent="0">
              <a:buNone/>
            </a:pPr>
            <a:r>
              <a:rPr lang="en-US" sz="2400" dirty="0" smtClean="0"/>
              <a:t>C. Sailed </a:t>
            </a:r>
            <a:r>
              <a:rPr lang="en-US" sz="2400" dirty="0"/>
              <a:t>along the coast of Africa trying to find a quicker route to Asia</a:t>
            </a:r>
            <a:r>
              <a:rPr lang="en-US" sz="2400" dirty="0" smtClean="0"/>
              <a:t>*</a:t>
            </a:r>
          </a:p>
          <a:p>
            <a:pPr marL="365760" lvl="1" indent="0">
              <a:buNone/>
            </a:pPr>
            <a:endParaRPr lang="en-US" sz="2400" dirty="0"/>
          </a:p>
          <a:p>
            <a:pPr marL="365760" lvl="1" indent="0">
              <a:buNone/>
            </a:pPr>
            <a:r>
              <a:rPr lang="en-US" sz="2400" dirty="0" smtClean="0"/>
              <a:t>D. Defeated </a:t>
            </a:r>
            <a:r>
              <a:rPr lang="en-US" sz="2400" dirty="0"/>
              <a:t>the Aztecs and the Incas</a:t>
            </a:r>
          </a:p>
          <a:p>
            <a:endParaRPr lang="en-US" dirty="0"/>
          </a:p>
        </p:txBody>
      </p:sp>
    </p:spTree>
    <p:extLst>
      <p:ext uri="{BB962C8B-B14F-4D97-AF65-F5344CB8AC3E}">
        <p14:creationId xmlns:p14="http://schemas.microsoft.com/office/powerpoint/2010/main" val="41954502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28600" lvl="1"/>
            <a:r>
              <a:rPr lang="en-US" sz="2400" dirty="0"/>
              <a:t>C. Sailed along the coast of Africa trying to find a quicker route to Asia*</a:t>
            </a:r>
          </a:p>
          <a:p>
            <a:endParaRPr lang="en-US" dirty="0"/>
          </a:p>
        </p:txBody>
      </p:sp>
    </p:spTree>
    <p:extLst>
      <p:ext uri="{BB962C8B-B14F-4D97-AF65-F5344CB8AC3E}">
        <p14:creationId xmlns:p14="http://schemas.microsoft.com/office/powerpoint/2010/main" val="9607116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r>
              <a:rPr lang="en-US" sz="2400" b="1" dirty="0"/>
              <a:t>SS6H6a</a:t>
            </a:r>
            <a:endParaRPr lang="en-US" sz="2800" dirty="0"/>
          </a:p>
          <a:p>
            <a:pPr lvl="0"/>
            <a:r>
              <a:rPr lang="en-US" sz="2400" dirty="0" smtClean="0"/>
              <a:t>12. European </a:t>
            </a:r>
            <a:r>
              <a:rPr lang="en-US" sz="2400" dirty="0"/>
              <a:t>explorers and settlers distributed goods(including the slave trade), diseases, and ideas around the world in a process called </a:t>
            </a:r>
            <a:r>
              <a:rPr lang="en-US" sz="2400" dirty="0" smtClean="0"/>
              <a:t>the</a:t>
            </a:r>
          </a:p>
          <a:p>
            <a:pPr marL="365760" lvl="1" indent="0">
              <a:buNone/>
            </a:pPr>
            <a:endParaRPr lang="en-US" sz="2800" dirty="0"/>
          </a:p>
          <a:p>
            <a:pPr marL="365760" lvl="1" indent="0">
              <a:buNone/>
            </a:pPr>
            <a:r>
              <a:rPr lang="en-US" sz="2400" dirty="0" smtClean="0"/>
              <a:t>A. Renaissance</a:t>
            </a:r>
          </a:p>
          <a:p>
            <a:pPr marL="365760" lvl="1" indent="0">
              <a:buNone/>
            </a:pPr>
            <a:endParaRPr lang="en-US" sz="2400" dirty="0"/>
          </a:p>
          <a:p>
            <a:pPr marL="365760" lvl="1" indent="0">
              <a:buNone/>
            </a:pPr>
            <a:r>
              <a:rPr lang="en-US" sz="2400" dirty="0" smtClean="0"/>
              <a:t>B. Columbian Exchange</a:t>
            </a:r>
          </a:p>
          <a:p>
            <a:pPr marL="365760" lvl="1" indent="0">
              <a:buNone/>
            </a:pPr>
            <a:endParaRPr lang="en-US" sz="2400" dirty="0"/>
          </a:p>
          <a:p>
            <a:pPr marL="365760" lvl="1" indent="0">
              <a:buNone/>
            </a:pPr>
            <a:r>
              <a:rPr lang="en-US" sz="2400" dirty="0" smtClean="0"/>
              <a:t>C. Protestant Reformation</a:t>
            </a:r>
          </a:p>
          <a:p>
            <a:pPr marL="365760" lvl="1" indent="0">
              <a:buNone/>
            </a:pPr>
            <a:endParaRPr lang="en-US" sz="2400" dirty="0"/>
          </a:p>
          <a:p>
            <a:pPr marL="365760" lvl="1" indent="0">
              <a:buNone/>
            </a:pPr>
            <a:r>
              <a:rPr lang="en-US" sz="2400" dirty="0" smtClean="0"/>
              <a:t>D. Crusades</a:t>
            </a:r>
            <a:endParaRPr lang="en-US" sz="2400" dirty="0"/>
          </a:p>
          <a:p>
            <a:endParaRPr lang="en-US" dirty="0"/>
          </a:p>
        </p:txBody>
      </p:sp>
    </p:spTree>
    <p:extLst>
      <p:ext uri="{BB962C8B-B14F-4D97-AF65-F5344CB8AC3E}">
        <p14:creationId xmlns:p14="http://schemas.microsoft.com/office/powerpoint/2010/main" val="37513071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28600" lvl="1"/>
            <a:r>
              <a:rPr lang="en-US" dirty="0"/>
              <a:t>B. Columbian Exchange*</a:t>
            </a:r>
            <a:endParaRPr lang="en-US" sz="2400" dirty="0"/>
          </a:p>
          <a:p>
            <a:endParaRPr lang="en-US" dirty="0"/>
          </a:p>
        </p:txBody>
      </p:sp>
    </p:spTree>
    <p:extLst>
      <p:ext uri="{BB962C8B-B14F-4D97-AF65-F5344CB8AC3E}">
        <p14:creationId xmlns:p14="http://schemas.microsoft.com/office/powerpoint/2010/main" val="41428920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31520"/>
            <a:ext cx="8686800" cy="5821680"/>
          </a:xfrm>
        </p:spPr>
        <p:txBody>
          <a:bodyPr/>
          <a:lstStyle/>
          <a:p>
            <a:pPr lvl="0"/>
            <a:r>
              <a:rPr lang="en-US" sz="2400" dirty="0" smtClean="0"/>
              <a:t>13. Which </a:t>
            </a:r>
            <a:r>
              <a:rPr lang="en-US" sz="2400" dirty="0"/>
              <a:t>country conquered two major civilizations in the New World</a:t>
            </a:r>
            <a:r>
              <a:rPr lang="en-US" sz="2400" dirty="0" smtClean="0"/>
              <a:t>?</a:t>
            </a:r>
          </a:p>
          <a:p>
            <a:pPr lvl="0"/>
            <a:endParaRPr lang="en-US" sz="2800" dirty="0"/>
          </a:p>
          <a:p>
            <a:pPr marL="365760" lvl="1" indent="0">
              <a:buNone/>
            </a:pPr>
            <a:r>
              <a:rPr lang="en-US" sz="2400" dirty="0" smtClean="0"/>
              <a:t>A. the Netherlands</a:t>
            </a:r>
          </a:p>
          <a:p>
            <a:pPr marL="822960" lvl="1" indent="-457200">
              <a:buAutoNum type="alphaUcPeriod"/>
            </a:pPr>
            <a:endParaRPr lang="en-US" sz="2400" dirty="0"/>
          </a:p>
          <a:p>
            <a:pPr marL="365760" lvl="1" indent="0">
              <a:buNone/>
            </a:pPr>
            <a:r>
              <a:rPr lang="en-US" sz="2400" dirty="0" smtClean="0"/>
              <a:t>B. Spain</a:t>
            </a:r>
          </a:p>
          <a:p>
            <a:pPr marL="365760" lvl="1" indent="0">
              <a:buNone/>
            </a:pPr>
            <a:endParaRPr lang="en-US" sz="2400" dirty="0"/>
          </a:p>
          <a:p>
            <a:pPr marL="365760" lvl="1" indent="0">
              <a:buNone/>
            </a:pPr>
            <a:r>
              <a:rPr lang="en-US" sz="2400" dirty="0" smtClean="0"/>
              <a:t>C. France</a:t>
            </a:r>
          </a:p>
          <a:p>
            <a:pPr marL="365760" lvl="1" indent="0">
              <a:buNone/>
            </a:pPr>
            <a:endParaRPr lang="en-US" sz="2400" dirty="0"/>
          </a:p>
          <a:p>
            <a:pPr marL="365760" lvl="1" indent="0">
              <a:buNone/>
            </a:pPr>
            <a:r>
              <a:rPr lang="en-US" sz="2400" dirty="0" smtClean="0"/>
              <a:t>D. Portugal</a:t>
            </a:r>
            <a:endParaRPr lang="en-US" sz="2400" dirty="0"/>
          </a:p>
          <a:p>
            <a:pPr marL="45720" indent="0">
              <a:buNone/>
            </a:pPr>
            <a:endParaRPr lang="en-US" sz="2800" dirty="0"/>
          </a:p>
          <a:p>
            <a:endParaRPr lang="en-US" dirty="0"/>
          </a:p>
        </p:txBody>
      </p:sp>
    </p:spTree>
    <p:extLst>
      <p:ext uri="{BB962C8B-B14F-4D97-AF65-F5344CB8AC3E}">
        <p14:creationId xmlns:p14="http://schemas.microsoft.com/office/powerpoint/2010/main" val="15591071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28600" lvl="1"/>
            <a:r>
              <a:rPr lang="en-US" sz="2400" dirty="0"/>
              <a:t>B. Spain*</a:t>
            </a:r>
          </a:p>
          <a:p>
            <a:endParaRPr lang="en-US" dirty="0"/>
          </a:p>
        </p:txBody>
      </p:sp>
    </p:spTree>
    <p:extLst>
      <p:ext uri="{BB962C8B-B14F-4D97-AF65-F5344CB8AC3E}">
        <p14:creationId xmlns:p14="http://schemas.microsoft.com/office/powerpoint/2010/main" val="6281693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sz="2400" dirty="0"/>
              <a:t> </a:t>
            </a:r>
            <a:r>
              <a:rPr lang="en-US" sz="2400" b="1" dirty="0"/>
              <a:t>SS6H6c</a:t>
            </a:r>
            <a:endParaRPr lang="en-US" sz="2800" dirty="0"/>
          </a:p>
          <a:p>
            <a:pPr lvl="0"/>
            <a:r>
              <a:rPr lang="en-US" sz="2400" dirty="0" smtClean="0"/>
              <a:t>14. Australia </a:t>
            </a:r>
            <a:r>
              <a:rPr lang="en-US" sz="2400" dirty="0"/>
              <a:t>was colonized by which country primarily for the purpose of relocating prisoners?</a:t>
            </a:r>
            <a:endParaRPr lang="en-US" sz="2800" dirty="0"/>
          </a:p>
          <a:p>
            <a:pPr lvl="1"/>
            <a:r>
              <a:rPr lang="en-US" dirty="0" smtClean="0"/>
              <a:t>A. The </a:t>
            </a:r>
            <a:r>
              <a:rPr lang="en-US" dirty="0"/>
              <a:t>United States</a:t>
            </a:r>
            <a:endParaRPr lang="en-US" sz="2400" dirty="0"/>
          </a:p>
          <a:p>
            <a:pPr lvl="1"/>
            <a:r>
              <a:rPr lang="en-US" dirty="0" smtClean="0"/>
              <a:t>B. Spain</a:t>
            </a:r>
            <a:endParaRPr lang="en-US" sz="2400" dirty="0"/>
          </a:p>
          <a:p>
            <a:pPr lvl="1"/>
            <a:r>
              <a:rPr lang="en-US" dirty="0" smtClean="0"/>
              <a:t>C. Great </a:t>
            </a:r>
            <a:r>
              <a:rPr lang="en-US" dirty="0" smtClean="0"/>
              <a:t>Britain</a:t>
            </a:r>
            <a:endParaRPr lang="en-US" sz="2400" dirty="0"/>
          </a:p>
          <a:p>
            <a:pPr lvl="1"/>
            <a:r>
              <a:rPr lang="en-US" dirty="0" smtClean="0"/>
              <a:t>D. Portugal</a:t>
            </a:r>
            <a:endParaRPr lang="en-US" dirty="0"/>
          </a:p>
        </p:txBody>
      </p:sp>
    </p:spTree>
    <p:extLst>
      <p:ext uri="{BB962C8B-B14F-4D97-AF65-F5344CB8AC3E}">
        <p14:creationId xmlns:p14="http://schemas.microsoft.com/office/powerpoint/2010/main" val="13167481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28600" lvl="1"/>
            <a:r>
              <a:rPr lang="en-US" dirty="0" smtClean="0"/>
              <a:t>C. </a:t>
            </a:r>
            <a:r>
              <a:rPr lang="en-US" dirty="0"/>
              <a:t>Great Britain*</a:t>
            </a:r>
            <a:endParaRPr lang="en-US" sz="2400" dirty="0"/>
          </a:p>
          <a:p>
            <a:endParaRPr lang="en-US" dirty="0"/>
          </a:p>
        </p:txBody>
      </p:sp>
    </p:spTree>
    <p:extLst>
      <p:ext uri="{BB962C8B-B14F-4D97-AF65-F5344CB8AC3E}">
        <p14:creationId xmlns:p14="http://schemas.microsoft.com/office/powerpoint/2010/main" val="69541353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 indent="0">
              <a:buNone/>
            </a:pPr>
            <a:r>
              <a:rPr lang="en-US" dirty="0"/>
              <a:t>SS6H7a</a:t>
            </a:r>
          </a:p>
          <a:p>
            <a:pPr marL="45720" indent="0">
              <a:buNone/>
            </a:pPr>
            <a:r>
              <a:rPr lang="en-US" dirty="0" smtClean="0"/>
              <a:t>15. In </a:t>
            </a:r>
            <a:r>
              <a:rPr lang="en-US" dirty="0"/>
              <a:t>1914, fighting between two groups of countries broke out into</a:t>
            </a:r>
          </a:p>
          <a:p>
            <a:pPr marL="45720" indent="0">
              <a:buNone/>
            </a:pPr>
            <a:r>
              <a:rPr lang="en-US" dirty="0"/>
              <a:t>	      </a:t>
            </a:r>
            <a:endParaRPr lang="en-US" dirty="0" smtClean="0"/>
          </a:p>
          <a:p>
            <a:pPr marL="45720" indent="0">
              <a:buNone/>
            </a:pPr>
            <a:r>
              <a:rPr lang="en-US" dirty="0" smtClean="0"/>
              <a:t>A</a:t>
            </a:r>
            <a:r>
              <a:rPr lang="en-US" dirty="0"/>
              <a:t>.  World War II.			</a:t>
            </a:r>
          </a:p>
          <a:p>
            <a:pPr marL="45720" indent="0">
              <a:buNone/>
            </a:pPr>
            <a:r>
              <a:rPr lang="en-US" dirty="0" smtClean="0"/>
              <a:t>B. the </a:t>
            </a:r>
            <a:r>
              <a:rPr lang="en-US" dirty="0"/>
              <a:t>Industrial </a:t>
            </a:r>
            <a:r>
              <a:rPr lang="en-US" dirty="0" smtClean="0"/>
              <a:t>Revolution.</a:t>
            </a:r>
          </a:p>
          <a:p>
            <a:pPr marL="45720" indent="0">
              <a:buNone/>
            </a:pPr>
            <a:r>
              <a:rPr lang="en-US" dirty="0" smtClean="0"/>
              <a:t>C</a:t>
            </a:r>
            <a:r>
              <a:rPr lang="en-US" dirty="0"/>
              <a:t>.  the Cold War.</a:t>
            </a:r>
          </a:p>
          <a:p>
            <a:pPr marL="45720" indent="0">
              <a:buNone/>
            </a:pPr>
            <a:r>
              <a:rPr lang="en-US" dirty="0" smtClean="0"/>
              <a:t>D</a:t>
            </a:r>
            <a:r>
              <a:rPr lang="en-US" dirty="0"/>
              <a:t>.  World War I</a:t>
            </a:r>
            <a:r>
              <a:rPr lang="en-US" dirty="0" smtClean="0"/>
              <a:t>.</a:t>
            </a:r>
            <a:endParaRPr lang="en-US" dirty="0"/>
          </a:p>
          <a:p>
            <a:pPr marL="45720" indent="0">
              <a:buNone/>
            </a:pPr>
            <a:endParaRPr lang="en-US" dirty="0"/>
          </a:p>
        </p:txBody>
      </p:sp>
    </p:spTree>
    <p:extLst>
      <p:ext uri="{BB962C8B-B14F-4D97-AF65-F5344CB8AC3E}">
        <p14:creationId xmlns:p14="http://schemas.microsoft.com/office/powerpoint/2010/main" val="36448497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  World War I.*</a:t>
            </a:r>
          </a:p>
          <a:p>
            <a:endParaRPr lang="en-US" dirty="0"/>
          </a:p>
        </p:txBody>
      </p:sp>
    </p:spTree>
    <p:extLst>
      <p:ext uri="{BB962C8B-B14F-4D97-AF65-F5344CB8AC3E}">
        <p14:creationId xmlns:p14="http://schemas.microsoft.com/office/powerpoint/2010/main" val="2923099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458200" cy="5745480"/>
          </a:xfrm>
        </p:spPr>
        <p:txBody>
          <a:bodyPr/>
          <a:lstStyle/>
          <a:p>
            <a:r>
              <a:rPr lang="en-US" b="1" dirty="0"/>
              <a:t>SS6G3a</a:t>
            </a:r>
            <a:endParaRPr lang="en-US" dirty="0"/>
          </a:p>
          <a:p>
            <a:r>
              <a:rPr lang="en-US" dirty="0"/>
              <a:t>4. The Andes Mountains run down the western side of South America.  How does this mountain </a:t>
            </a:r>
            <a:r>
              <a:rPr lang="en-US" dirty="0" smtClean="0"/>
              <a:t>range </a:t>
            </a:r>
            <a:r>
              <a:rPr lang="en-US" dirty="0"/>
              <a:t>affect trade? </a:t>
            </a:r>
            <a:endParaRPr lang="en-US" dirty="0" smtClean="0"/>
          </a:p>
          <a:p>
            <a:endParaRPr lang="en-US" dirty="0"/>
          </a:p>
          <a:p>
            <a:r>
              <a:rPr lang="en-US" dirty="0"/>
              <a:t>    A.  No trade exists</a:t>
            </a:r>
            <a:r>
              <a:rPr lang="en-US" dirty="0" smtClean="0"/>
              <a:t>.</a:t>
            </a:r>
          </a:p>
          <a:p>
            <a:endParaRPr lang="en-US" dirty="0"/>
          </a:p>
          <a:p>
            <a:r>
              <a:rPr lang="en-US" dirty="0"/>
              <a:t>    B.  It enhances trade significantly</a:t>
            </a:r>
            <a:r>
              <a:rPr lang="en-US" dirty="0" smtClean="0"/>
              <a:t>.</a:t>
            </a:r>
          </a:p>
          <a:p>
            <a:endParaRPr lang="en-US" dirty="0"/>
          </a:p>
          <a:p>
            <a:r>
              <a:rPr lang="en-US" dirty="0"/>
              <a:t>    C.  It makes it difficult and limits trade</a:t>
            </a:r>
            <a:r>
              <a:rPr lang="en-US" dirty="0" smtClean="0"/>
              <a:t>.</a:t>
            </a:r>
          </a:p>
          <a:p>
            <a:endParaRPr lang="en-US" dirty="0"/>
          </a:p>
          <a:p>
            <a:r>
              <a:rPr lang="en-US" dirty="0"/>
              <a:t>    D.  Trade is very productive in a country.</a:t>
            </a:r>
          </a:p>
          <a:p>
            <a:endParaRPr lang="en-US" dirty="0"/>
          </a:p>
        </p:txBody>
      </p:sp>
    </p:spTree>
    <p:extLst>
      <p:ext uri="{BB962C8B-B14F-4D97-AF65-F5344CB8AC3E}">
        <p14:creationId xmlns:p14="http://schemas.microsoft.com/office/powerpoint/2010/main" val="5464225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SS6H7a</a:t>
            </a:r>
          </a:p>
          <a:p>
            <a:r>
              <a:rPr lang="en-US" dirty="0"/>
              <a:t>      16.  What was Woodrow Wilson’s plan for peace called?</a:t>
            </a:r>
          </a:p>
          <a:p>
            <a:r>
              <a:rPr lang="en-US" dirty="0"/>
              <a:t>	      A.  The Marshall Plan		</a:t>
            </a:r>
          </a:p>
          <a:p>
            <a:r>
              <a:rPr lang="en-US" dirty="0"/>
              <a:t>	      B.  The Fourteen </a:t>
            </a:r>
            <a:r>
              <a:rPr lang="en-US" dirty="0" smtClean="0"/>
              <a:t>Points</a:t>
            </a:r>
            <a:endParaRPr lang="en-US" dirty="0"/>
          </a:p>
          <a:p>
            <a:r>
              <a:rPr lang="en-US" dirty="0"/>
              <a:t>	      C.  The Treaty of Versailles</a:t>
            </a:r>
          </a:p>
          <a:p>
            <a:r>
              <a:rPr lang="en-US" dirty="0"/>
              <a:t>	      D.  League of Nations</a:t>
            </a:r>
          </a:p>
          <a:p>
            <a:r>
              <a:rPr lang="en-US" dirty="0"/>
              <a:t> </a:t>
            </a:r>
          </a:p>
        </p:txBody>
      </p:sp>
    </p:spTree>
    <p:extLst>
      <p:ext uri="{BB962C8B-B14F-4D97-AF65-F5344CB8AC3E}">
        <p14:creationId xmlns:p14="http://schemas.microsoft.com/office/powerpoint/2010/main" val="14457375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The Fourteen Points*</a:t>
            </a:r>
          </a:p>
          <a:p>
            <a:endParaRPr lang="en-US" dirty="0"/>
          </a:p>
        </p:txBody>
      </p:sp>
    </p:spTree>
    <p:extLst>
      <p:ext uri="{BB962C8B-B14F-4D97-AF65-F5344CB8AC3E}">
        <p14:creationId xmlns:p14="http://schemas.microsoft.com/office/powerpoint/2010/main" val="29418264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839200" cy="4754880"/>
          </a:xfrm>
        </p:spPr>
        <p:txBody>
          <a:bodyPr>
            <a:normAutofit lnSpcReduction="10000"/>
          </a:bodyPr>
          <a:lstStyle/>
          <a:p>
            <a:r>
              <a:rPr lang="en-US" dirty="0"/>
              <a:t>SS6H7a</a:t>
            </a:r>
          </a:p>
          <a:p>
            <a:r>
              <a:rPr lang="en-US" dirty="0"/>
              <a:t>17.  The Russian Revolution had what effect on World War I</a:t>
            </a:r>
            <a:r>
              <a:rPr lang="en-US" dirty="0" smtClean="0"/>
              <a:t>?</a:t>
            </a:r>
          </a:p>
          <a:p>
            <a:endParaRPr lang="en-US" dirty="0"/>
          </a:p>
          <a:p>
            <a:r>
              <a:rPr lang="en-US" dirty="0"/>
              <a:t>A.	It increased the number of Russian troops against Germany</a:t>
            </a:r>
          </a:p>
          <a:p>
            <a:r>
              <a:rPr lang="en-US" dirty="0"/>
              <a:t>B.	It effectively stopped Russia’s participation in the </a:t>
            </a:r>
            <a:r>
              <a:rPr lang="en-US" dirty="0" smtClean="0"/>
              <a:t>war</a:t>
            </a:r>
            <a:endParaRPr lang="en-US" dirty="0"/>
          </a:p>
          <a:p>
            <a:r>
              <a:rPr lang="en-US" dirty="0"/>
              <a:t>C.	It helped end the war for every nation involved</a:t>
            </a:r>
          </a:p>
          <a:p>
            <a:r>
              <a:rPr lang="en-US" dirty="0"/>
              <a:t>D.	It provided a place for U.S. troops to fight.</a:t>
            </a:r>
          </a:p>
          <a:p>
            <a:endParaRPr lang="en-US" dirty="0"/>
          </a:p>
        </p:txBody>
      </p:sp>
    </p:spTree>
    <p:extLst>
      <p:ext uri="{BB962C8B-B14F-4D97-AF65-F5344CB8AC3E}">
        <p14:creationId xmlns:p14="http://schemas.microsoft.com/office/powerpoint/2010/main" val="4827500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	It effectively stopped Russia’s participation in the war*</a:t>
            </a:r>
          </a:p>
          <a:p>
            <a:endParaRPr lang="en-US" dirty="0"/>
          </a:p>
        </p:txBody>
      </p:sp>
    </p:spTree>
    <p:extLst>
      <p:ext uri="{BB962C8B-B14F-4D97-AF65-F5344CB8AC3E}">
        <p14:creationId xmlns:p14="http://schemas.microsoft.com/office/powerpoint/2010/main" val="2142539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10600" cy="5364480"/>
          </a:xfrm>
        </p:spPr>
        <p:txBody>
          <a:bodyPr>
            <a:normAutofit/>
          </a:bodyPr>
          <a:lstStyle/>
          <a:p>
            <a:r>
              <a:rPr lang="en-US" dirty="0"/>
              <a:t>SS6H7a</a:t>
            </a:r>
          </a:p>
          <a:p>
            <a:r>
              <a:rPr lang="en-US" dirty="0"/>
              <a:t>18.  The Treaty of Versailles was the treaty that formally ended World War I.  Which of these statements </a:t>
            </a:r>
            <a:r>
              <a:rPr lang="en-US" dirty="0" smtClean="0"/>
              <a:t>best explains </a:t>
            </a:r>
            <a:r>
              <a:rPr lang="en-US" dirty="0"/>
              <a:t>what the treaty did?</a:t>
            </a:r>
          </a:p>
          <a:p>
            <a:r>
              <a:rPr lang="en-US" dirty="0"/>
              <a:t>A.	It placed the blame for the war on Austria-Hungary</a:t>
            </a:r>
          </a:p>
          <a:p>
            <a:r>
              <a:rPr lang="en-US" dirty="0"/>
              <a:t>B.	Great Britain could now keep all of its colonies</a:t>
            </a:r>
          </a:p>
          <a:p>
            <a:r>
              <a:rPr lang="en-US" dirty="0"/>
              <a:t>C.	Italy was forced to give up some of its territories</a:t>
            </a:r>
          </a:p>
          <a:p>
            <a:r>
              <a:rPr lang="en-US" dirty="0"/>
              <a:t>D.	It made Germany take full responsibility for the war</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32804533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31520"/>
            <a:ext cx="8763000" cy="3474720"/>
          </a:xfrm>
        </p:spPr>
        <p:txBody>
          <a:bodyPr/>
          <a:lstStyle/>
          <a:p>
            <a:r>
              <a:rPr lang="en-US" dirty="0"/>
              <a:t>D.	It made Germany take full responsibility for the war.*</a:t>
            </a:r>
          </a:p>
          <a:p>
            <a:endParaRPr lang="en-US" dirty="0"/>
          </a:p>
        </p:txBody>
      </p:sp>
    </p:spTree>
    <p:extLst>
      <p:ext uri="{BB962C8B-B14F-4D97-AF65-F5344CB8AC3E}">
        <p14:creationId xmlns:p14="http://schemas.microsoft.com/office/powerpoint/2010/main" val="165373421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31520"/>
            <a:ext cx="8610600" cy="5364480"/>
          </a:xfrm>
        </p:spPr>
        <p:txBody>
          <a:bodyPr/>
          <a:lstStyle/>
          <a:p>
            <a:r>
              <a:rPr lang="en-US" dirty="0"/>
              <a:t>SS6H7b</a:t>
            </a:r>
          </a:p>
          <a:p>
            <a:r>
              <a:rPr lang="en-US" dirty="0"/>
              <a:t>19. Before the United States joined World War II, the Allies were Britain, France, and ______.  </a:t>
            </a:r>
            <a:endParaRPr lang="en-US" dirty="0" smtClean="0"/>
          </a:p>
          <a:p>
            <a:endParaRPr lang="en-US" dirty="0"/>
          </a:p>
          <a:p>
            <a:r>
              <a:rPr lang="en-US" dirty="0"/>
              <a:t>A.  </a:t>
            </a:r>
            <a:r>
              <a:rPr lang="en-US" dirty="0" smtClean="0"/>
              <a:t>China</a:t>
            </a:r>
            <a:r>
              <a:rPr lang="en-US" dirty="0"/>
              <a:t>			</a:t>
            </a:r>
          </a:p>
          <a:p>
            <a:r>
              <a:rPr lang="en-US" dirty="0"/>
              <a:t>B.  Italy</a:t>
            </a:r>
          </a:p>
          <a:p>
            <a:r>
              <a:rPr lang="en-US" dirty="0"/>
              <a:t>C. Spain</a:t>
            </a:r>
          </a:p>
          <a:p>
            <a:r>
              <a:rPr lang="en-US" dirty="0"/>
              <a:t>D. Switzerland	</a:t>
            </a:r>
          </a:p>
          <a:p>
            <a:endParaRPr lang="en-US" dirty="0"/>
          </a:p>
        </p:txBody>
      </p:sp>
    </p:spTree>
    <p:extLst>
      <p:ext uri="{BB962C8B-B14F-4D97-AF65-F5344CB8AC3E}">
        <p14:creationId xmlns:p14="http://schemas.microsoft.com/office/powerpoint/2010/main" val="30205553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China*</a:t>
            </a:r>
          </a:p>
        </p:txBody>
      </p:sp>
    </p:spTree>
    <p:extLst>
      <p:ext uri="{BB962C8B-B14F-4D97-AF65-F5344CB8AC3E}">
        <p14:creationId xmlns:p14="http://schemas.microsoft.com/office/powerpoint/2010/main" val="115458713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731520"/>
            <a:ext cx="8915400" cy="5745480"/>
          </a:xfrm>
        </p:spPr>
        <p:txBody>
          <a:bodyPr/>
          <a:lstStyle/>
          <a:p>
            <a:r>
              <a:rPr lang="en-US" dirty="0"/>
              <a:t>SS6H7b</a:t>
            </a:r>
          </a:p>
          <a:p>
            <a:r>
              <a:rPr lang="en-US" dirty="0"/>
              <a:t>20.  What started WWII</a:t>
            </a:r>
            <a:r>
              <a:rPr lang="en-US" dirty="0" smtClean="0"/>
              <a:t>?</a:t>
            </a:r>
          </a:p>
          <a:p>
            <a:endParaRPr lang="en-US" dirty="0"/>
          </a:p>
          <a:p>
            <a:r>
              <a:rPr lang="en-US" dirty="0"/>
              <a:t>	      A.  Germany’s invasion of </a:t>
            </a:r>
            <a:r>
              <a:rPr lang="en-US" dirty="0" smtClean="0"/>
              <a:t>Poland</a:t>
            </a:r>
            <a:r>
              <a:rPr lang="en-US" dirty="0"/>
              <a:t>	</a:t>
            </a:r>
          </a:p>
          <a:p>
            <a:r>
              <a:rPr lang="en-US" dirty="0"/>
              <a:t>	      B.  Germany’s invasion of Czechoslovakia</a:t>
            </a:r>
          </a:p>
          <a:p>
            <a:r>
              <a:rPr lang="en-US" dirty="0"/>
              <a:t>	      C.  Japan bombing Pearl Harbor</a:t>
            </a:r>
          </a:p>
          <a:p>
            <a:r>
              <a:rPr lang="en-US" dirty="0"/>
              <a:t>	      D.  The Battle of Britain</a:t>
            </a:r>
          </a:p>
          <a:p>
            <a:endParaRPr lang="en-US" dirty="0"/>
          </a:p>
        </p:txBody>
      </p:sp>
    </p:spTree>
    <p:extLst>
      <p:ext uri="{BB962C8B-B14F-4D97-AF65-F5344CB8AC3E}">
        <p14:creationId xmlns:p14="http://schemas.microsoft.com/office/powerpoint/2010/main" val="161628666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Germany’s invasion of Poland*</a:t>
            </a:r>
          </a:p>
        </p:txBody>
      </p:sp>
    </p:spTree>
    <p:extLst>
      <p:ext uri="{BB962C8B-B14F-4D97-AF65-F5344CB8AC3E}">
        <p14:creationId xmlns:p14="http://schemas.microsoft.com/office/powerpoint/2010/main" val="258068640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etro">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8260</TotalTime>
  <Words>5141</Words>
  <Application>Microsoft Office PowerPoint</Application>
  <PresentationFormat>On-screen Show (4:3)</PresentationFormat>
  <Paragraphs>1015</Paragraphs>
  <Slides>231</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231</vt:i4>
      </vt:variant>
    </vt:vector>
  </HeadingPairs>
  <TitlesOfParts>
    <vt:vector size="243" baseType="lpstr">
      <vt:lpstr>Calibri</vt:lpstr>
      <vt:lpstr>Consolas</vt:lpstr>
      <vt:lpstr>Corbel</vt:lpstr>
      <vt:lpstr>Georgia</vt:lpstr>
      <vt:lpstr>Rockwell</vt:lpstr>
      <vt:lpstr>Trebuchet MS</vt:lpstr>
      <vt:lpstr>Wingdings</vt:lpstr>
      <vt:lpstr>Wingdings 2</vt:lpstr>
      <vt:lpstr>Wingdings 3</vt:lpstr>
      <vt:lpstr>Slipstream</vt:lpstr>
      <vt:lpstr>Metro</vt:lpstr>
      <vt:lpstr>Foundry</vt:lpstr>
      <vt:lpstr>6th Grade Social Studies Milestone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CRCT Social Studies  Final Review</dc:title>
  <dc:creator>L Robertson</dc:creator>
  <cp:lastModifiedBy>Leslie Robertson (Peachtree Middle)</cp:lastModifiedBy>
  <cp:revision>38</cp:revision>
  <dcterms:created xsi:type="dcterms:W3CDTF">2013-03-22T15:01:23Z</dcterms:created>
  <dcterms:modified xsi:type="dcterms:W3CDTF">2016-04-29T12:26:25Z</dcterms:modified>
</cp:coreProperties>
</file>